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62" d="100"/>
          <a:sy n="62" d="100"/>
        </p:scale>
        <p:origin x="6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xfrm>
            <a:off x="1143000" y="685800"/>
            <a:ext cx="4572000" cy="3429000"/>
          </a:xfrm>
          <a:prstGeom prst="rect">
            <a:avLst/>
          </a:prstGeom>
        </p:spPr>
        <p:txBody>
          <a:bodyPr/>
          <a:lstStyle/>
          <a:p>
            <a:endParaRPr/>
          </a:p>
        </p:txBody>
      </p:sp>
      <p:sp>
        <p:nvSpPr>
          <p:cNvPr id="172" name="Shape 17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maximum expected is ~650Msol </a:t>
            </a:r>
          </a:p>
          <a:p>
            <a:r>
              <a:t>observed maximum is ~300Msol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Introduce the two methods</a:t>
            </a:r>
          </a:p>
          <a:p>
            <a:r>
              <a:t>Explain advantages and disadvantages briefly</a:t>
            </a:r>
          </a:p>
          <a:p>
            <a:endParaRPr/>
          </a:p>
          <a:p>
            <a:r>
              <a:t>Problems of stellar count methods</a:t>
            </a:r>
          </a:p>
          <a:p>
            <a:r>
              <a:t>In magnitude-limited samples luminous stars are overrepresented, because they will be detected over a greater volume of space than the fainter stars. This is commonly known as the Malmquist bias. </a:t>
            </a:r>
          </a:p>
          <a:p>
            <a:r>
              <a:t>Due to uncertainties of measured parallax measured luminosities can be systematically too large \citep{Lutz1973}. </a:t>
            </a:r>
          </a:p>
          <a:p>
            <a:r>
              <a:t>Since high mass stars are more commonly found in the galactic disks while low mass galaxies are less confined to the disk, corrections should be made for the structure of the disk of the galaxies while also differentiating between main  and post main sequence stars \citep{Miller1979}. It is also necessary to correct for unresolved multiple star systems as well</a:t>
            </a:r>
          </a:p>
          <a:p>
            <a:endParaRPr/>
          </a:p>
          <a:p>
            <a:r>
              <a:t>Problems of integrated light approaches </a:t>
            </a:r>
          </a:p>
          <a:p>
            <a:r>
              <a:t>These techniques are not sensitive to low mass stellar populations, if OB stars and red super giant stars are present. At the highest mass end, there is also a possibility that there is not enough star numbers to make a significant contribution to the detected light \citep{Leitherer1998,Hoversten2008}. This technique also requires a detailed understanding of the stellar population models and the results can be only good as the models that have been used to study them. Degeneracy of the models plays a significant role in these uncertainties, especially due to the fact that effects of age, dust, metallicity, SFH and IMF cannot be disentangled easily</a:t>
            </a:r>
          </a:p>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r>
              <a:t>env—&gt; interaction between gas clouds lead to extra UV flux, strong winds, powerful outflows—&gt; suppress low mass stars increasing cloud surface densities leading to radiation trapping favours the formation of high mass stars. </a:t>
            </a:r>
          </a:p>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t>“notoriously difficulty to interpret quantitatively as they rarely measure the abundance of a single element in a straightforward way”. Additionally, these features also vary with the age and metallicity of the stars in the galaxy.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 13 Gyr only 60% of the mass remains in stars or stellar remnants; the other 40% has returned to the ISM. Of the remaining stellar mass, 25% is locked in stellar remnants. Of the total remnant mass, 73% is comprised of white dwarfs, 7% is in neutron stars, and 20% is in black holes. These numbers were computed assuming solar metallicity and a Kroupa (2001) IMF, with the initial–final mass relations from Renzini &amp; Ciotti (1993).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(a) they contain stars with a range of ages given by their SFH; (b) they contain stars with a range in metallicities as given by their time-dependent metallicity distribution function, P(Z, t); and (c) they contain dust.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31900" y="863600"/>
            <a:ext cx="21907500" cy="2006600"/>
          </a:xfrm>
          <a:prstGeom prst="rect">
            <a:avLst/>
          </a:prstGeom>
        </p:spPr>
        <p:txBody>
          <a:bodyPr anchor="t"/>
          <a:lstStyle>
            <a:lvl1pPr algn="l">
              <a:defRPr sz="6200" cap="all" spc="992">
                <a:solidFill>
                  <a:srgbClr val="EDFB03"/>
                </a:solidFill>
                <a:latin typeface="Chalkduster"/>
                <a:ea typeface="Chalkduster"/>
                <a:cs typeface="Chalkduster"/>
                <a:sym typeface="Chalkduster"/>
              </a:defRPr>
            </a:lvl1pPr>
          </a:lstStyle>
          <a:p>
            <a:r>
              <a:t>Title Text</a:t>
            </a:r>
          </a:p>
        </p:txBody>
      </p:sp>
      <p:sp>
        <p:nvSpPr>
          <p:cNvPr id="118" name="Body Level One…"/>
          <p:cNvSpPr txBox="1">
            <a:spLocks noGrp="1"/>
          </p:cNvSpPr>
          <p:nvPr>
            <p:ph type="body" idx="1"/>
          </p:nvPr>
        </p:nvSpPr>
        <p:spPr>
          <a:xfrm>
            <a:off x="1231900" y="2844800"/>
            <a:ext cx="21907500" cy="9448800"/>
          </a:xfrm>
          <a:prstGeom prst="rect">
            <a:avLst/>
          </a:prstGeom>
        </p:spPr>
        <p:txBody>
          <a:bodyPr/>
          <a:lstStyle>
            <a:lvl1pPr>
              <a:buClr>
                <a:srgbClr val="646464"/>
              </a:buClr>
              <a:buSzPct val="90000"/>
              <a:defRPr sz="5000">
                <a:latin typeface="Chalkboard"/>
                <a:ea typeface="Chalkboard"/>
                <a:cs typeface="Chalkboard"/>
                <a:sym typeface="Chalkboard"/>
              </a:defRPr>
            </a:lvl1pPr>
            <a:lvl2pPr>
              <a:buClr>
                <a:srgbClr val="646464"/>
              </a:buClr>
              <a:buSzPct val="90000"/>
              <a:defRPr sz="5000">
                <a:latin typeface="Chalkboard"/>
                <a:ea typeface="Chalkboard"/>
                <a:cs typeface="Chalkboard"/>
                <a:sym typeface="Chalkboard"/>
              </a:defRPr>
            </a:lvl2pPr>
            <a:lvl3pPr>
              <a:buClr>
                <a:srgbClr val="646464"/>
              </a:buClr>
              <a:buSzPct val="90000"/>
              <a:defRPr sz="5000">
                <a:latin typeface="Chalkboard"/>
                <a:ea typeface="Chalkboard"/>
                <a:cs typeface="Chalkboard"/>
                <a:sym typeface="Chalkboard"/>
              </a:defRPr>
            </a:lvl3pPr>
            <a:lvl4pPr>
              <a:buClr>
                <a:srgbClr val="646464"/>
              </a:buClr>
              <a:buSzPct val="90000"/>
              <a:defRPr sz="5000">
                <a:latin typeface="Chalkboard"/>
                <a:ea typeface="Chalkboard"/>
                <a:cs typeface="Chalkboard"/>
                <a:sym typeface="Chalkboard"/>
              </a:defRPr>
            </a:lvl4pPr>
            <a:lvl5pPr>
              <a:buClr>
                <a:srgbClr val="646464"/>
              </a:buClr>
              <a:buSzPct val="90000"/>
              <a:defRPr sz="5000">
                <a:latin typeface="Chalkboard"/>
                <a:ea typeface="Chalkboard"/>
                <a:cs typeface="Chalkboard"/>
                <a:sym typeface="Chalkboard"/>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50790" y="13049250"/>
            <a:ext cx="431293" cy="520700"/>
          </a:xfrm>
          <a:prstGeom prst="rect">
            <a:avLst/>
          </a:prstGeom>
        </p:spPr>
        <p:txBody>
          <a:bodyPr/>
          <a:lstStyle>
            <a:lvl1pPr>
              <a:defRPr>
                <a:latin typeface="Avenir Light"/>
                <a:ea typeface="Avenir Light"/>
                <a:cs typeface="Avenir Light"/>
                <a:sym typeface="Avenir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copy 8">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4548187" y="214312"/>
            <a:ext cx="15251907" cy="2946798"/>
          </a:xfrm>
          <a:prstGeom prst="rect">
            <a:avLst/>
          </a:prstGeom>
        </p:spPr>
        <p:txBody>
          <a:bodyPr lIns="53578" tIns="53578" rIns="53578" bIns="53578">
            <a:noAutofit/>
          </a:bodyPr>
          <a:lstStyle>
            <a:lvl1pPr defTabSz="821531">
              <a:defRPr sz="9400">
                <a:latin typeface="American Typewriter"/>
                <a:ea typeface="American Typewriter"/>
                <a:cs typeface="American Typewriter"/>
                <a:sym typeface="American Typewriter"/>
              </a:defRPr>
            </a:lvl1pPr>
          </a:lstStyle>
          <a:p>
            <a:r>
              <a:t>Title Text</a:t>
            </a:r>
          </a:p>
        </p:txBody>
      </p:sp>
      <p:sp>
        <p:nvSpPr>
          <p:cNvPr id="127" name="Body Level One…"/>
          <p:cNvSpPr txBox="1">
            <a:spLocks noGrp="1"/>
          </p:cNvSpPr>
          <p:nvPr>
            <p:ph type="body" sz="half" idx="1"/>
          </p:nvPr>
        </p:nvSpPr>
        <p:spPr>
          <a:xfrm>
            <a:off x="4548187" y="3536156"/>
            <a:ext cx="15251907" cy="8590360"/>
          </a:xfrm>
          <a:prstGeom prst="rect">
            <a:avLst/>
          </a:prstGeom>
        </p:spPr>
        <p:txBody>
          <a:bodyPr lIns="53578" tIns="53578" rIns="53578" bIns="53578">
            <a:noAutofit/>
          </a:bodyPr>
          <a:lstStyle>
            <a:lvl1pPr marL="880829" indent="-614129" defTabSz="821531">
              <a:spcBef>
                <a:spcPts val="4500"/>
              </a:spcBef>
              <a:buClrTx/>
              <a:buSzPct val="120000"/>
              <a:defRPr sz="5600">
                <a:latin typeface="American Typewriter"/>
                <a:ea typeface="American Typewriter"/>
                <a:cs typeface="American Typewriter"/>
                <a:sym typeface="American Typewriter"/>
              </a:defRPr>
            </a:lvl1pPr>
            <a:lvl2pPr marL="1292124" indent="-614129" defTabSz="821531">
              <a:spcBef>
                <a:spcPts val="4500"/>
              </a:spcBef>
              <a:buClrTx/>
              <a:buSzPct val="120000"/>
              <a:defRPr sz="5600">
                <a:latin typeface="American Typewriter"/>
                <a:ea typeface="American Typewriter"/>
                <a:cs typeface="American Typewriter"/>
                <a:sym typeface="American Typewriter"/>
              </a:defRPr>
            </a:lvl2pPr>
            <a:lvl3pPr marL="1688999" indent="-614129" defTabSz="821531">
              <a:spcBef>
                <a:spcPts val="4500"/>
              </a:spcBef>
              <a:buClrTx/>
              <a:buSzPct val="120000"/>
              <a:defRPr sz="5600">
                <a:latin typeface="American Typewriter"/>
                <a:ea typeface="American Typewriter"/>
                <a:cs typeface="American Typewriter"/>
                <a:sym typeface="American Typewriter"/>
              </a:defRPr>
            </a:lvl3pPr>
            <a:lvl4pPr marL="2099104" indent="-614129" defTabSz="821531">
              <a:spcBef>
                <a:spcPts val="4500"/>
              </a:spcBef>
              <a:buClrTx/>
              <a:buSzPct val="120000"/>
              <a:defRPr sz="5600">
                <a:latin typeface="American Typewriter"/>
                <a:ea typeface="American Typewriter"/>
                <a:cs typeface="American Typewriter"/>
                <a:sym typeface="American Typewriter"/>
              </a:defRPr>
            </a:lvl4pPr>
            <a:lvl5pPr marL="2506429" indent="-614129" defTabSz="821531">
              <a:spcBef>
                <a:spcPts val="4500"/>
              </a:spcBef>
              <a:buClrTx/>
              <a:buSzPct val="120000"/>
              <a:defRPr sz="5600">
                <a:latin typeface="American Typewriter"/>
                <a:ea typeface="American Typewriter"/>
                <a:cs typeface="American Typewriter"/>
                <a:sym typeface="American Typewriter"/>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2979" y="12827595"/>
            <a:ext cx="450108" cy="437357"/>
          </a:xfrm>
          <a:prstGeom prst="rect">
            <a:avLst/>
          </a:prstGeom>
        </p:spPr>
        <p:txBody>
          <a:bodyPr lIns="53578" tIns="53578" rIns="53578" bIns="53578" anchor="ctr"/>
          <a:lstStyle>
            <a:lvl1pPr defTabSz="821531">
              <a:defRPr sz="2200">
                <a:latin typeface="American Typewriter"/>
                <a:ea typeface="American Typewriter"/>
                <a:cs typeface="American Typewriter"/>
                <a:sym typeface="American Typewriter"/>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 Title Only">
    <p:spTree>
      <p:nvGrpSpPr>
        <p:cNvPr id="1" name=""/>
        <p:cNvGrpSpPr/>
        <p:nvPr/>
      </p:nvGrpSpPr>
      <p:grpSpPr>
        <a:xfrm>
          <a:off x="0" y="0"/>
          <a:ext cx="0" cy="0"/>
          <a:chOff x="0" y="0"/>
          <a:chExt cx="0" cy="0"/>
        </a:xfrm>
      </p:grpSpPr>
      <p:sp>
        <p:nvSpPr>
          <p:cNvPr id="135" name="April 17, 2013"/>
          <p:cNvSpPr/>
          <p:nvPr/>
        </p:nvSpPr>
        <p:spPr>
          <a:xfrm>
            <a:off x="3958828" y="12842521"/>
            <a:ext cx="4286251" cy="462757"/>
          </a:xfrm>
          <a:prstGeom prst="rect">
            <a:avLst/>
          </a:prstGeom>
          <a:ln w="12700"/>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578" tIns="53578" rIns="53578" bIns="53578" anchor="ctr">
            <a:spAutoFit/>
          </a:bodyPr>
          <a:lstStyle>
            <a:lvl1pPr algn="l" defTabSz="910828">
              <a:buClr>
                <a:srgbClr val="9A9A9A"/>
              </a:buClr>
              <a:defRPr sz="2200" b="0">
                <a:solidFill>
                  <a:srgbClr val="9A9A9A"/>
                </a:solidFill>
                <a:uFill>
                  <a:solidFill>
                    <a:srgbClr val="9A9A9A"/>
                  </a:solidFill>
                </a:uFill>
                <a:latin typeface="Times"/>
                <a:ea typeface="Times"/>
                <a:cs typeface="Times"/>
                <a:sym typeface="Times"/>
              </a:defRPr>
            </a:lvl1pPr>
          </a:lstStyle>
          <a:p>
            <a:r>
              <a:t>April 17, 2013</a:t>
            </a:r>
          </a:p>
        </p:txBody>
      </p:sp>
      <p:sp>
        <p:nvSpPr>
          <p:cNvPr id="136" name="Dan Coe - STScI Cluster Lensing Workshop"/>
          <p:cNvSpPr/>
          <p:nvPr/>
        </p:nvSpPr>
        <p:spPr>
          <a:xfrm>
            <a:off x="9298781" y="12842521"/>
            <a:ext cx="5822157" cy="462757"/>
          </a:xfrm>
          <a:prstGeom prst="rect">
            <a:avLst/>
          </a:prstGeom>
          <a:ln w="12700"/>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578" tIns="53578" rIns="53578" bIns="53578" anchor="ctr">
            <a:spAutoFit/>
          </a:bodyPr>
          <a:lstStyle>
            <a:lvl1pPr defTabSz="910828">
              <a:buClr>
                <a:srgbClr val="9A9A9A"/>
              </a:buClr>
              <a:defRPr sz="2200" b="0">
                <a:solidFill>
                  <a:srgbClr val="9A9A9A"/>
                </a:solidFill>
                <a:uFill>
                  <a:solidFill>
                    <a:srgbClr val="9A9A9A"/>
                  </a:solidFill>
                </a:uFill>
                <a:latin typeface="Times"/>
                <a:ea typeface="Times"/>
                <a:cs typeface="Times"/>
                <a:sym typeface="Times"/>
              </a:defRPr>
            </a:lvl1pPr>
          </a:lstStyle>
          <a:p>
            <a:r>
              <a:t>Dan Coe - STScI Cluster Lensing Workshop</a:t>
            </a:r>
          </a:p>
        </p:txBody>
      </p:sp>
      <p:sp>
        <p:nvSpPr>
          <p:cNvPr id="137" name="Title Text"/>
          <p:cNvSpPr txBox="1">
            <a:spLocks noGrp="1"/>
          </p:cNvSpPr>
          <p:nvPr>
            <p:ph type="title"/>
          </p:nvPr>
        </p:nvSpPr>
        <p:spPr>
          <a:xfrm>
            <a:off x="3958828" y="549276"/>
            <a:ext cx="16466344" cy="2286001"/>
          </a:xfrm>
          <a:prstGeom prst="rect">
            <a:avLst/>
          </a:prstGeom>
          <a:ln>
            <a:round/>
          </a:ln>
        </p:spPr>
        <p:txBody>
          <a:bodyPr lIns="53578" tIns="53578" rIns="53578" bIns="53578">
            <a:noAutofit/>
          </a:bodyPr>
          <a:lstStyle>
            <a:lvl1pPr defTabSz="1821656">
              <a:defRPr sz="8600">
                <a:solidFill>
                  <a:srgbClr val="000000"/>
                </a:solidFill>
                <a:uFill>
                  <a:solidFill>
                    <a:srgbClr val="000000"/>
                  </a:solidFill>
                </a:uFill>
                <a:latin typeface="Times"/>
                <a:ea typeface="Times"/>
                <a:cs typeface="Times"/>
                <a:sym typeface="Times"/>
              </a:defRPr>
            </a:lvl1pPr>
          </a:lstStyle>
          <a:p>
            <a:r>
              <a:t>Title Text</a:t>
            </a:r>
          </a:p>
        </p:txBody>
      </p:sp>
      <p:sp>
        <p:nvSpPr>
          <p:cNvPr id="138" name="Slide Number"/>
          <p:cNvSpPr txBox="1">
            <a:spLocks noGrp="1"/>
          </p:cNvSpPr>
          <p:nvPr>
            <p:ph type="sldNum" sz="quarter" idx="2"/>
          </p:nvPr>
        </p:nvSpPr>
        <p:spPr>
          <a:xfrm>
            <a:off x="20022345" y="12972299"/>
            <a:ext cx="399257" cy="462757"/>
          </a:xfrm>
          <a:prstGeom prst="rect">
            <a:avLst/>
          </a:prstGeom>
          <a:ln>
            <a:round/>
          </a:ln>
        </p:spPr>
        <p:txBody>
          <a:bodyPr lIns="53578" tIns="53578" rIns="53578" bIns="53578" anchor="b"/>
          <a:lstStyle>
            <a:lvl1pPr algn="r" defTabSz="910828">
              <a:defRPr sz="2200">
                <a:solidFill>
                  <a:srgbClr val="9A9A9A"/>
                </a:solidFill>
                <a:uFill>
                  <a:solidFill>
                    <a:srgbClr val="9A9A9A"/>
                  </a:solidFill>
                </a:u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copy 5">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4423171" y="0"/>
            <a:ext cx="15537658" cy="4732735"/>
          </a:xfrm>
          <a:prstGeom prst="rect">
            <a:avLst/>
          </a:prstGeom>
        </p:spPr>
        <p:txBody>
          <a:bodyPr lIns="71437" tIns="71437" rIns="71437" bIns="71437">
            <a:noAutofit/>
          </a:bodyPr>
          <a:lstStyle>
            <a:lvl1pPr marL="81280" marR="81280" defTabSz="1821656">
              <a:defRPr sz="8600">
                <a:solidFill>
                  <a:srgbClr val="000000"/>
                </a:solidFill>
                <a:uFill>
                  <a:solidFill>
                    <a:srgbClr val="000000"/>
                  </a:solidFill>
                </a:uFill>
                <a:latin typeface="Arial"/>
                <a:ea typeface="Arial"/>
                <a:cs typeface="Arial"/>
                <a:sym typeface="Arial"/>
              </a:defRPr>
            </a:lvl1pPr>
          </a:lstStyle>
          <a:p>
            <a:r>
              <a:t>Title Text</a:t>
            </a:r>
          </a:p>
        </p:txBody>
      </p:sp>
      <p:sp>
        <p:nvSpPr>
          <p:cNvPr id="146" name="Body Level One…"/>
          <p:cNvSpPr txBox="1">
            <a:spLocks noGrp="1"/>
          </p:cNvSpPr>
          <p:nvPr>
            <p:ph type="body" idx="1"/>
          </p:nvPr>
        </p:nvSpPr>
        <p:spPr>
          <a:xfrm>
            <a:off x="4423171" y="3964781"/>
            <a:ext cx="15537658" cy="9751219"/>
          </a:xfrm>
          <a:prstGeom prst="rect">
            <a:avLst/>
          </a:prstGeom>
        </p:spPr>
        <p:txBody>
          <a:bodyPr lIns="71437" tIns="71437" rIns="71437" bIns="71437" anchor="t">
            <a:noAutofit/>
          </a:bodyPr>
          <a:lstStyle>
            <a:lvl1pPr marL="508230" marR="81280" indent="-467590" defTabSz="1821656">
              <a:spcBef>
                <a:spcPts val="1400"/>
              </a:spcBef>
              <a:buClrTx/>
              <a:buSzPct val="100000"/>
              <a:defRPr sz="6000">
                <a:solidFill>
                  <a:srgbClr val="000000"/>
                </a:solidFill>
                <a:uFill>
                  <a:solidFill>
                    <a:srgbClr val="000000"/>
                  </a:solidFill>
                </a:uFill>
                <a:latin typeface="Arial"/>
                <a:ea typeface="Arial"/>
                <a:cs typeface="Arial"/>
                <a:sym typeface="Arial"/>
              </a:defRPr>
            </a:lvl1pPr>
            <a:lvl2pPr marL="888866" marR="81280" indent="-391026" defTabSz="1821656">
              <a:spcBef>
                <a:spcPts val="1200"/>
              </a:spcBef>
              <a:buClrTx/>
              <a:buSzPct val="100000"/>
              <a:buChar char="–"/>
              <a:defRPr sz="5200">
                <a:solidFill>
                  <a:srgbClr val="000000"/>
                </a:solidFill>
                <a:uFill>
                  <a:solidFill>
                    <a:srgbClr val="000000"/>
                  </a:solidFill>
                </a:uFill>
                <a:latin typeface="Arial"/>
                <a:ea typeface="Arial"/>
                <a:cs typeface="Arial"/>
                <a:sym typeface="Arial"/>
              </a:defRPr>
            </a:lvl2pPr>
            <a:lvl3pPr marL="1264322" marR="81280" indent="-309282" defTabSz="1821656">
              <a:spcBef>
                <a:spcPts val="1100"/>
              </a:spcBef>
              <a:buClrTx/>
              <a:buSzPct val="100000"/>
              <a:defRPr sz="4600">
                <a:solidFill>
                  <a:srgbClr val="000000"/>
                </a:solidFill>
                <a:uFill>
                  <a:solidFill>
                    <a:srgbClr val="000000"/>
                  </a:solidFill>
                </a:uFill>
                <a:latin typeface="Arial"/>
                <a:ea typeface="Arial"/>
                <a:cs typeface="Arial"/>
                <a:sym typeface="Arial"/>
              </a:defRPr>
            </a:lvl3pPr>
            <a:lvl4pPr marL="17224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4pPr>
            <a:lvl5pPr marL="21796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7" name="Slide Number"/>
          <p:cNvSpPr txBox="1">
            <a:spLocks noGrp="1"/>
          </p:cNvSpPr>
          <p:nvPr>
            <p:ph type="sldNum" sz="quarter" idx="2"/>
          </p:nvPr>
        </p:nvSpPr>
        <p:spPr>
          <a:xfrm>
            <a:off x="17812098" y="12501562"/>
            <a:ext cx="494607" cy="488505"/>
          </a:xfrm>
          <a:prstGeom prst="rect">
            <a:avLst/>
          </a:prstGeom>
        </p:spPr>
        <p:txBody>
          <a:bodyPr lIns="71437" tIns="71437" rIns="71437" bIns="71437"/>
          <a:lstStyle>
            <a:lvl1pPr defTabSz="910828">
              <a:defRPr>
                <a:solidFill>
                  <a:srgbClr val="000000"/>
                </a:solidFill>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タイトルとコンテンツ">
    <p:bg>
      <p:bgPr>
        <a:solidFill>
          <a:srgbClr val="FFFFFF"/>
        </a:solidFill>
        <a:effectLst/>
      </p:bgPr>
    </p:bg>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3962400" y="549275"/>
            <a:ext cx="16459200" cy="2286001"/>
          </a:xfrm>
          <a:prstGeom prst="rect">
            <a:avLst/>
          </a:prstGeom>
        </p:spPr>
        <p:txBody>
          <a:bodyPr lIns="91393" tIns="91393" rIns="91393" bIns="91393"/>
          <a:lstStyle>
            <a:lvl1pPr defTabSz="913928">
              <a:defRPr sz="8600">
                <a:solidFill>
                  <a:srgbClr val="000000"/>
                </a:solidFill>
                <a:latin typeface="Times"/>
                <a:ea typeface="Times"/>
                <a:cs typeface="Times"/>
                <a:sym typeface="Times"/>
              </a:defRPr>
            </a:lvl1pPr>
          </a:lstStyle>
          <a:p>
            <a:r>
              <a:t>Title Text</a:t>
            </a:r>
          </a:p>
        </p:txBody>
      </p:sp>
      <p:sp>
        <p:nvSpPr>
          <p:cNvPr id="155" name="Body Level One…"/>
          <p:cNvSpPr txBox="1">
            <a:spLocks noGrp="1"/>
          </p:cNvSpPr>
          <p:nvPr>
            <p:ph type="body" idx="1"/>
          </p:nvPr>
        </p:nvSpPr>
        <p:spPr>
          <a:xfrm>
            <a:off x="3962400" y="3200419"/>
            <a:ext cx="16459200" cy="9051928"/>
          </a:xfrm>
          <a:prstGeom prst="rect">
            <a:avLst/>
          </a:prstGeom>
        </p:spPr>
        <p:txBody>
          <a:bodyPr lIns="91393" tIns="91393" rIns="91393" bIns="91393" anchor="t"/>
          <a:lstStyle>
            <a:lvl1pPr marL="642613" indent="-642613" defTabSz="913928">
              <a:spcBef>
                <a:spcPts val="1500"/>
              </a:spcBef>
              <a:buClrTx/>
              <a:buSzPct val="100000"/>
              <a:buFont typeface="Arial"/>
              <a:defRPr sz="6000">
                <a:solidFill>
                  <a:srgbClr val="000000"/>
                </a:solidFill>
                <a:latin typeface="Times"/>
                <a:ea typeface="Times"/>
                <a:cs typeface="Times"/>
                <a:sym typeface="Times"/>
              </a:defRPr>
            </a:lvl1pPr>
            <a:lvl2pPr marL="1068973" indent="-612006" defTabSz="913928">
              <a:spcBef>
                <a:spcPts val="1500"/>
              </a:spcBef>
              <a:buClrTx/>
              <a:buSzPct val="100000"/>
              <a:buFont typeface="Arial"/>
              <a:buChar char="–"/>
              <a:defRPr sz="6000">
                <a:solidFill>
                  <a:srgbClr val="000000"/>
                </a:solidFill>
                <a:latin typeface="Times"/>
                <a:ea typeface="Times"/>
                <a:cs typeface="Times"/>
                <a:sym typeface="Times"/>
              </a:defRPr>
            </a:lvl2pPr>
            <a:lvl3pPr marL="1485133" indent="-571202" defTabSz="913928">
              <a:spcBef>
                <a:spcPts val="1500"/>
              </a:spcBef>
              <a:buClrTx/>
              <a:buSzPct val="100000"/>
              <a:buFont typeface="Arial"/>
              <a:defRPr sz="6000">
                <a:solidFill>
                  <a:srgbClr val="000000"/>
                </a:solidFill>
                <a:latin typeface="Times"/>
                <a:ea typeface="Times"/>
                <a:cs typeface="Times"/>
                <a:sym typeface="Times"/>
              </a:defRPr>
            </a:lvl3pPr>
            <a:lvl4pPr marL="2056341" indent="-685442" defTabSz="913928">
              <a:spcBef>
                <a:spcPts val="1500"/>
              </a:spcBef>
              <a:buClrTx/>
              <a:buSzPct val="100000"/>
              <a:buFont typeface="Arial"/>
              <a:buChar char="–"/>
              <a:defRPr sz="6000">
                <a:solidFill>
                  <a:srgbClr val="000000"/>
                </a:solidFill>
                <a:latin typeface="Times"/>
                <a:ea typeface="Times"/>
                <a:cs typeface="Times"/>
                <a:sym typeface="Times"/>
              </a:defRPr>
            </a:lvl4pPr>
            <a:lvl5pPr marL="2513312" indent="-685443" defTabSz="913928">
              <a:spcBef>
                <a:spcPts val="1500"/>
              </a:spcBef>
              <a:buClrTx/>
              <a:buSzPct val="100000"/>
              <a:buFont typeface="Arial"/>
              <a:buChar char="»"/>
              <a:defRPr sz="6000">
                <a:solidFill>
                  <a:srgbClr val="000000"/>
                </a:solidFill>
                <a:latin typeface="Times"/>
                <a:ea typeface="Times"/>
                <a:cs typeface="Times"/>
                <a:sym typeface="Times"/>
              </a:defRPr>
            </a:lvl5pPr>
          </a:lstStyle>
          <a:p>
            <a:r>
              <a:t>Body Level One</a:t>
            </a:r>
          </a:p>
          <a:p>
            <a:pPr lvl="1"/>
            <a:r>
              <a:t>Body Level Two</a:t>
            </a:r>
          </a:p>
          <a:p>
            <a:pPr lvl="2"/>
            <a:r>
              <a:t>Body Level Three</a:t>
            </a:r>
          </a:p>
          <a:p>
            <a:pPr lvl="3"/>
            <a:r>
              <a:t>Body Level Four</a:t>
            </a:r>
          </a:p>
          <a:p>
            <a:pPr lvl="4"/>
            <a:r>
              <a:t>Body Level Five</a:t>
            </a:r>
          </a:p>
        </p:txBody>
      </p:sp>
      <p:sp>
        <p:nvSpPr>
          <p:cNvPr id="156" name="Slide Number"/>
          <p:cNvSpPr txBox="1">
            <a:spLocks noGrp="1"/>
          </p:cNvSpPr>
          <p:nvPr>
            <p:ph type="sldNum" sz="quarter" idx="2"/>
          </p:nvPr>
        </p:nvSpPr>
        <p:spPr>
          <a:xfrm>
            <a:off x="19946711" y="12808651"/>
            <a:ext cx="474889" cy="538389"/>
          </a:xfrm>
          <a:prstGeom prst="rect">
            <a:avLst/>
          </a:prstGeom>
        </p:spPr>
        <p:txBody>
          <a:bodyPr lIns="91393" tIns="91393" rIns="91393" bIns="91393" anchor="ctr"/>
          <a:lstStyle>
            <a:lvl1pPr algn="r" defTabSz="913928">
              <a:defRPr sz="2200">
                <a:solidFill>
                  <a:srgbClr val="888888"/>
                </a:solid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タイトルとコンテンツ">
    <p:bg>
      <p:bgPr>
        <a:solidFill>
          <a:srgbClr val="FFFFFF"/>
        </a:solidFill>
        <a:effectLst/>
      </p:bgPr>
    </p:bg>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3962400" y="549276"/>
            <a:ext cx="16459200" cy="2286001"/>
          </a:xfrm>
          <a:prstGeom prst="rect">
            <a:avLst/>
          </a:prstGeom>
        </p:spPr>
        <p:txBody>
          <a:bodyPr lIns="91393" tIns="91393" rIns="91393" bIns="91393"/>
          <a:lstStyle>
            <a:lvl1pPr defTabSz="913928">
              <a:defRPr sz="8800">
                <a:solidFill>
                  <a:srgbClr val="000000"/>
                </a:solidFill>
                <a:latin typeface="Times"/>
                <a:ea typeface="Times"/>
                <a:cs typeface="Times"/>
                <a:sym typeface="Times"/>
              </a:defRPr>
            </a:lvl1pPr>
          </a:lstStyle>
          <a:p>
            <a:r>
              <a:t>Title Text</a:t>
            </a:r>
          </a:p>
        </p:txBody>
      </p:sp>
      <p:sp>
        <p:nvSpPr>
          <p:cNvPr id="164" name="Body Level One…"/>
          <p:cNvSpPr txBox="1">
            <a:spLocks noGrp="1"/>
          </p:cNvSpPr>
          <p:nvPr>
            <p:ph type="body" idx="1"/>
          </p:nvPr>
        </p:nvSpPr>
        <p:spPr>
          <a:xfrm>
            <a:off x="3962400" y="3200419"/>
            <a:ext cx="16459200" cy="9051927"/>
          </a:xfrm>
          <a:prstGeom prst="rect">
            <a:avLst/>
          </a:prstGeom>
        </p:spPr>
        <p:txBody>
          <a:bodyPr lIns="91393" tIns="91393" rIns="91393" bIns="91393" anchor="t"/>
          <a:lstStyle>
            <a:lvl1pPr marL="685453" indent="-685453" defTabSz="913928">
              <a:spcBef>
                <a:spcPts val="1500"/>
              </a:spcBef>
              <a:buClrTx/>
              <a:buSzPct val="100000"/>
              <a:buFont typeface="Arial"/>
              <a:defRPr sz="6400">
                <a:solidFill>
                  <a:srgbClr val="000000"/>
                </a:solidFill>
                <a:latin typeface="Times"/>
                <a:ea typeface="Times"/>
                <a:cs typeface="Times"/>
                <a:sym typeface="Times"/>
              </a:defRPr>
            </a:lvl1pPr>
            <a:lvl2pPr marL="1109773" indent="-652806" defTabSz="913928">
              <a:spcBef>
                <a:spcPts val="1500"/>
              </a:spcBef>
              <a:buClrTx/>
              <a:buSzPct val="100000"/>
              <a:buFont typeface="Arial"/>
              <a:buChar char="–"/>
              <a:defRPr sz="6400">
                <a:solidFill>
                  <a:srgbClr val="000000"/>
                </a:solidFill>
                <a:latin typeface="Times"/>
                <a:ea typeface="Times"/>
                <a:cs typeface="Times"/>
                <a:sym typeface="Times"/>
              </a:defRPr>
            </a:lvl2pPr>
            <a:lvl3pPr marL="1523213" indent="-609282" defTabSz="913928">
              <a:spcBef>
                <a:spcPts val="1500"/>
              </a:spcBef>
              <a:buClrTx/>
              <a:buSzPct val="100000"/>
              <a:buFont typeface="Arial"/>
              <a:defRPr sz="6400">
                <a:solidFill>
                  <a:srgbClr val="000000"/>
                </a:solidFill>
                <a:latin typeface="Times"/>
                <a:ea typeface="Times"/>
                <a:cs typeface="Times"/>
                <a:sym typeface="Times"/>
              </a:defRPr>
            </a:lvl3pPr>
            <a:lvl4pPr marL="2102038" indent="-731139" defTabSz="913928">
              <a:spcBef>
                <a:spcPts val="1500"/>
              </a:spcBef>
              <a:buClrTx/>
              <a:buSzPct val="100000"/>
              <a:buFont typeface="Arial"/>
              <a:buChar char="–"/>
              <a:defRPr sz="6400">
                <a:solidFill>
                  <a:srgbClr val="000000"/>
                </a:solidFill>
                <a:latin typeface="Times"/>
                <a:ea typeface="Times"/>
                <a:cs typeface="Times"/>
                <a:sym typeface="Times"/>
              </a:defRPr>
            </a:lvl4pPr>
            <a:lvl5pPr marL="2559008" indent="-731139" defTabSz="913928">
              <a:spcBef>
                <a:spcPts val="1500"/>
              </a:spcBef>
              <a:buClrTx/>
              <a:buSzPct val="100000"/>
              <a:buFont typeface="Arial"/>
              <a:buChar char="»"/>
              <a:defRPr sz="6400">
                <a:solidFill>
                  <a:srgbClr val="000000"/>
                </a:solidFill>
                <a:latin typeface="Times"/>
                <a:ea typeface="Times"/>
                <a:cs typeface="Times"/>
                <a:sym typeface="Times"/>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xfrm>
            <a:off x="19921312" y="12802301"/>
            <a:ext cx="500289" cy="551089"/>
          </a:xfrm>
          <a:prstGeom prst="rect">
            <a:avLst/>
          </a:prstGeom>
        </p:spPr>
        <p:txBody>
          <a:bodyPr lIns="91393" tIns="91393" rIns="91393" bIns="91393" anchor="ctr"/>
          <a:lstStyle>
            <a:lvl1pPr algn="r" defTabSz="913928">
              <a:defRPr>
                <a:solidFill>
                  <a:srgbClr val="888888"/>
                </a:solidFill>
                <a:latin typeface="Times"/>
                <a:ea typeface="Times"/>
                <a:cs typeface="Times"/>
                <a:sym typeface="Time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9900" y="952500"/>
            <a:ext cx="95250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760700" y="6870700"/>
            <a:ext cx="7404100" cy="5549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760700" y="952500"/>
            <a:ext cx="7404100" cy="55499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206500" y="952500"/>
            <a:ext cx="1417320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3.t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www.mso.anu.edu.au/~krumholz/movies.html"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www.mso.anu.edu.au/~krumholz/movies.html"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Introduction to SSP modelling"/>
          <p:cNvSpPr txBox="1">
            <a:spLocks noGrp="1"/>
          </p:cNvSpPr>
          <p:nvPr>
            <p:ph type="ctrTitle"/>
          </p:nvPr>
        </p:nvSpPr>
        <p:spPr>
          <a:xfrm>
            <a:off x="1778000" y="819745"/>
            <a:ext cx="20828000" cy="2655822"/>
          </a:xfrm>
          <a:prstGeom prst="rect">
            <a:avLst/>
          </a:prstGeom>
        </p:spPr>
        <p:txBody>
          <a:bodyPr/>
          <a:lstStyle/>
          <a:p>
            <a:r>
              <a:t>Introduction to SSP modelling</a:t>
            </a:r>
          </a:p>
        </p:txBody>
      </p:sp>
      <p:sp>
        <p:nvSpPr>
          <p:cNvPr id="175" name="We will discuss the basics of:…"/>
          <p:cNvSpPr txBox="1">
            <a:spLocks noGrp="1"/>
          </p:cNvSpPr>
          <p:nvPr>
            <p:ph type="subTitle" sz="half" idx="1"/>
          </p:nvPr>
        </p:nvSpPr>
        <p:spPr>
          <a:xfrm>
            <a:off x="521067" y="5457065"/>
            <a:ext cx="20828001" cy="4343004"/>
          </a:xfrm>
          <a:prstGeom prst="rect">
            <a:avLst/>
          </a:prstGeom>
        </p:spPr>
        <p:txBody>
          <a:bodyPr/>
          <a:lstStyle/>
          <a:p>
            <a:pPr algn="l" defTabSz="709930">
              <a:defRPr sz="4644"/>
            </a:pPr>
            <a:r>
              <a:t>We will discuss the basics of:</a:t>
            </a:r>
          </a:p>
          <a:p>
            <a:pPr marL="614362" indent="-614362" algn="l" defTabSz="709930">
              <a:buSzPct val="50000"/>
              <a:buBlip>
                <a:blip r:embed="rId2"/>
              </a:buBlip>
              <a:defRPr sz="4644"/>
            </a:pPr>
            <a:r>
              <a:t>Different methods of modelling the universe</a:t>
            </a:r>
          </a:p>
          <a:p>
            <a:pPr marL="614362" indent="-614362" algn="l" defTabSz="709930">
              <a:buSzPct val="50000"/>
              <a:buBlip>
                <a:blip r:embed="rId2"/>
              </a:buBlip>
              <a:defRPr sz="4644"/>
            </a:pPr>
            <a:r>
              <a:t>Building SSPs</a:t>
            </a:r>
          </a:p>
          <a:p>
            <a:pPr marL="614362" indent="-614362" algn="l" defTabSz="709930">
              <a:buSzPct val="50000"/>
              <a:buBlip>
                <a:blip r:embed="rId2"/>
              </a:buBlip>
              <a:defRPr sz="4644"/>
            </a:pPr>
            <a:r>
              <a:t>Modelling spectral properties of galaxies</a:t>
            </a:r>
          </a:p>
          <a:p>
            <a:pPr marL="614362" indent="-614362" algn="l" defTabSz="709930">
              <a:buSzPct val="50000"/>
              <a:buBlip>
                <a:blip r:embed="rId2"/>
              </a:buBlip>
              <a:defRPr sz="4644"/>
            </a:pPr>
            <a:r>
              <a:t>Associated uncertainties</a:t>
            </a:r>
          </a:p>
          <a:p>
            <a:pPr marL="614362" indent="-614362" algn="l" defTabSz="709930">
              <a:buSzPct val="50000"/>
              <a:buBlip>
                <a:blip r:embed="rId2"/>
              </a:buBlip>
              <a:defRPr sz="4644"/>
            </a:pPr>
            <a:r>
              <a:t>Understanding star-formation</a:t>
            </a:r>
          </a:p>
        </p:txBody>
      </p:sp>
      <p:sp>
        <p:nvSpPr>
          <p:cNvPr id="176" name="@themiyan"/>
          <p:cNvSpPr txBox="1"/>
          <p:nvPr/>
        </p:nvSpPr>
        <p:spPr>
          <a:xfrm>
            <a:off x="16574225" y="10965138"/>
            <a:ext cx="3804875" cy="968807"/>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400" b="0">
                <a:solidFill>
                  <a:srgbClr val="0242FF"/>
                </a:solidFill>
                <a:latin typeface="Chalkboard"/>
                <a:ea typeface="Chalkboard"/>
                <a:cs typeface="Chalkboard"/>
                <a:sym typeface="Chalkboard"/>
              </a:defRPr>
            </a:lvl1pPr>
          </a:lstStyle>
          <a:p>
            <a:r>
              <a:t>@themiyan</a:t>
            </a:r>
          </a:p>
        </p:txBody>
      </p:sp>
      <p:sp>
        <p:nvSpPr>
          <p:cNvPr id="177" name="Themiya Nanayakkara"/>
          <p:cNvSpPr/>
          <p:nvPr/>
        </p:nvSpPr>
        <p:spPr>
          <a:xfrm>
            <a:off x="12955512" y="10042793"/>
            <a:ext cx="11042301" cy="956108"/>
          </a:xfrm>
          <a:prstGeom prst="rect">
            <a:avLst/>
          </a:prstGeom>
          <a:solidFill>
            <a:srgbClr val="000000"/>
          </a:solidFill>
          <a:ln w="12700">
            <a:solidFill>
              <a:srgbClr val="55D7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4000" b="0" cap="all" spc="639">
                <a:solidFill>
                  <a:srgbClr val="55D7FF"/>
                </a:solidFill>
                <a:latin typeface="Avenir Medium"/>
                <a:ea typeface="Avenir Medium"/>
                <a:cs typeface="Avenir Medium"/>
                <a:sym typeface="Avenir Medium"/>
              </a:defRPr>
            </a:lvl1pPr>
          </a:lstStyle>
          <a:p>
            <a:r>
              <a:t>Themiya Nanayakkara</a:t>
            </a:r>
          </a:p>
        </p:txBody>
      </p:sp>
      <p:pic>
        <p:nvPicPr>
          <p:cNvPr id="178" name="STRWlogo_white.png" descr="STRWlogo_white.png"/>
          <p:cNvPicPr>
            <a:picLocks noChangeAspect="1"/>
          </p:cNvPicPr>
          <p:nvPr/>
        </p:nvPicPr>
        <p:blipFill>
          <a:blip r:embed="rId3">
            <a:extLst/>
          </a:blip>
          <a:stretch>
            <a:fillRect/>
          </a:stretch>
        </p:blipFill>
        <p:spPr>
          <a:xfrm>
            <a:off x="17709891" y="3714475"/>
            <a:ext cx="5895006" cy="5870516"/>
          </a:xfrm>
          <a:prstGeom prst="rect">
            <a:avLst/>
          </a:prstGeom>
          <a:ln w="12700">
            <a:miter lim="400000"/>
          </a:ln>
        </p:spPr>
      </p:pic>
      <p:sp>
        <p:nvSpPr>
          <p:cNvPr id="179" name="With contributions from Prof. Jarle Brichmann,…"/>
          <p:cNvSpPr txBox="1"/>
          <p:nvPr/>
        </p:nvSpPr>
        <p:spPr>
          <a:xfrm>
            <a:off x="13019588" y="12216368"/>
            <a:ext cx="8931807" cy="1854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defRPr sz="3300" b="0"/>
            </a:pPr>
            <a:r>
              <a:t>With contributions from Prof. Jarle Brichmann, </a:t>
            </a:r>
          </a:p>
          <a:p>
            <a:pPr algn="l">
              <a:defRPr sz="3300" b="0"/>
            </a:pPr>
            <a:r>
              <a:t>University of Porto, Portugal.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 name="Group"/>
          <p:cNvGrpSpPr/>
          <p:nvPr/>
        </p:nvGrpSpPr>
        <p:grpSpPr>
          <a:xfrm>
            <a:off x="2664115" y="-1"/>
            <a:ext cx="19841458" cy="13716001"/>
            <a:chOff x="0" y="0"/>
            <a:chExt cx="19841457" cy="13716000"/>
          </a:xfrm>
        </p:grpSpPr>
        <p:pic>
          <p:nvPicPr>
            <p:cNvPr id="204" name="Image" descr="Image"/>
            <p:cNvPicPr>
              <a:picLocks noChangeAspect="1"/>
            </p:cNvPicPr>
            <p:nvPr/>
          </p:nvPicPr>
          <p:blipFill>
            <a:blip r:embed="rId2">
              <a:extLst/>
            </a:blip>
            <a:srcRect l="1334" r="2457" b="8726"/>
            <a:stretch>
              <a:fillRect/>
            </a:stretch>
          </p:blipFill>
          <p:spPr>
            <a:xfrm>
              <a:off x="18298" y="0"/>
              <a:ext cx="19823160" cy="13716000"/>
            </a:xfrm>
            <a:prstGeom prst="rect">
              <a:avLst/>
            </a:prstGeom>
            <a:ln w="12700" cap="flat">
              <a:noFill/>
              <a:miter lim="400000"/>
            </a:ln>
            <a:effectLst/>
          </p:spPr>
        </p:pic>
        <p:sp>
          <p:nvSpPr>
            <p:cNvPr id="205" name="©NASA"/>
            <p:cNvSpPr txBox="1"/>
            <p:nvPr/>
          </p:nvSpPr>
          <p:spPr>
            <a:xfrm>
              <a:off x="0" y="109897"/>
              <a:ext cx="2402335" cy="7237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700" b="0">
                  <a:solidFill>
                    <a:srgbClr val="2EF902"/>
                  </a:solidFill>
                  <a:latin typeface="Chalkduster"/>
                  <a:ea typeface="Chalkduster"/>
                  <a:cs typeface="Chalkduster"/>
                  <a:sym typeface="Chalkduster"/>
                </a:defRPr>
              </a:lvl1pPr>
            </a:lstStyle>
            <a:p>
              <a:r>
                <a:t>©NASA</a:t>
              </a:r>
            </a:p>
          </p:txBody>
        </p:sp>
      </p:grpSp>
      <p:grpSp>
        <p:nvGrpSpPr>
          <p:cNvPr id="209" name="Group"/>
          <p:cNvGrpSpPr/>
          <p:nvPr/>
        </p:nvGrpSpPr>
        <p:grpSpPr>
          <a:xfrm>
            <a:off x="2304970" y="76137"/>
            <a:ext cx="20559749" cy="13563726"/>
            <a:chOff x="0" y="0"/>
            <a:chExt cx="20559748" cy="13563724"/>
          </a:xfrm>
        </p:grpSpPr>
        <p:pic>
          <p:nvPicPr>
            <p:cNvPr id="207" name="Image" descr="Image"/>
            <p:cNvPicPr>
              <a:picLocks noChangeAspect="1"/>
            </p:cNvPicPr>
            <p:nvPr/>
          </p:nvPicPr>
          <p:blipFill>
            <a:blip r:embed="rId3">
              <a:extLst/>
            </a:blip>
            <a:stretch>
              <a:fillRect/>
            </a:stretch>
          </p:blipFill>
          <p:spPr>
            <a:xfrm>
              <a:off x="0" y="0"/>
              <a:ext cx="20559749" cy="13563725"/>
            </a:xfrm>
            <a:prstGeom prst="rect">
              <a:avLst/>
            </a:prstGeom>
            <a:ln w="12700" cap="flat">
              <a:noFill/>
              <a:miter lim="400000"/>
            </a:ln>
            <a:effectLst/>
          </p:spPr>
        </p:pic>
        <p:sp>
          <p:nvSpPr>
            <p:cNvPr id="208" name="©APOD"/>
            <p:cNvSpPr txBox="1"/>
            <p:nvPr/>
          </p:nvSpPr>
          <p:spPr>
            <a:xfrm>
              <a:off x="18194678" y="12841374"/>
              <a:ext cx="2307459" cy="6951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700" b="0">
                  <a:solidFill>
                    <a:srgbClr val="2EF902"/>
                  </a:solidFill>
                  <a:latin typeface="Chalkduster"/>
                  <a:ea typeface="Chalkduster"/>
                  <a:cs typeface="Chalkduster"/>
                  <a:sym typeface="Chalkduster"/>
                </a:defRPr>
              </a:lvl1pPr>
            </a:lstStyle>
            <a:p>
              <a:r>
                <a:t>©APOD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IMF is the number distribution of stars in logarithmic bins in a stellar population"/>
          <p:cNvSpPr txBox="1">
            <a:spLocks noGrp="1"/>
          </p:cNvSpPr>
          <p:nvPr>
            <p:ph type="title"/>
          </p:nvPr>
        </p:nvSpPr>
        <p:spPr>
          <a:xfrm>
            <a:off x="1140022" y="417337"/>
            <a:ext cx="21907501" cy="2275620"/>
          </a:xfrm>
          <a:prstGeom prst="rect">
            <a:avLst/>
          </a:prstGeom>
        </p:spPr>
        <p:txBody>
          <a:bodyPr/>
          <a:lstStyle>
            <a:lvl1pPr defTabSz="742950">
              <a:defRPr sz="5580" cap="none" spc="892"/>
            </a:lvl1pPr>
          </a:lstStyle>
          <a:p>
            <a:r>
              <a:t>IMF is the number distribution of stars in logarithmic bins in a stellar population</a:t>
            </a:r>
          </a:p>
        </p:txBody>
      </p:sp>
      <p:pic>
        <p:nvPicPr>
          <p:cNvPr id="212" name="Screenshot 2016-08-11 10.52.10.png" descr="Screenshot 2016-08-11 10.52.10.png"/>
          <p:cNvPicPr>
            <a:picLocks/>
          </p:cNvPicPr>
          <p:nvPr/>
        </p:nvPicPr>
        <p:blipFill>
          <a:blip r:embed="rId3">
            <a:extLst/>
          </a:blip>
          <a:stretch>
            <a:fillRect/>
          </a:stretch>
        </p:blipFill>
        <p:spPr>
          <a:xfrm>
            <a:off x="1073179" y="2789883"/>
            <a:ext cx="14733278" cy="10309969"/>
          </a:xfrm>
          <a:prstGeom prst="rect">
            <a:avLst/>
          </a:prstGeom>
          <a:effectLst>
            <a:outerShdw blurRad="50800" dist="25400" dir="3600000" rotWithShape="0">
              <a:srgbClr val="000000">
                <a:alpha val="70000"/>
              </a:srgbClr>
            </a:outerShdw>
          </a:effectLst>
        </p:spPr>
      </p:pic>
      <p:sp>
        <p:nvSpPr>
          <p:cNvPr id="213" name="©Bastian2010"/>
          <p:cNvSpPr txBox="1"/>
          <p:nvPr/>
        </p:nvSpPr>
        <p:spPr>
          <a:xfrm>
            <a:off x="1230770" y="11942715"/>
            <a:ext cx="5006060" cy="1006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600" b="0">
                <a:solidFill>
                  <a:srgbClr val="2EF902"/>
                </a:solidFill>
                <a:latin typeface="Chalkduster"/>
                <a:ea typeface="Chalkduster"/>
                <a:cs typeface="Chalkduster"/>
                <a:sym typeface="Chalkduster"/>
              </a:defRPr>
            </a:pPr>
            <a:r>
              <a:t>©</a:t>
            </a:r>
            <a:r>
              <a:rPr sz="4900"/>
              <a:t>Bastian2010</a:t>
            </a:r>
          </a:p>
        </p:txBody>
      </p:sp>
      <p:grpSp>
        <p:nvGrpSpPr>
          <p:cNvPr id="218" name="Group"/>
          <p:cNvGrpSpPr/>
          <p:nvPr/>
        </p:nvGrpSpPr>
        <p:grpSpPr>
          <a:xfrm>
            <a:off x="156370" y="4539729"/>
            <a:ext cx="9089275" cy="7013154"/>
            <a:chOff x="-547059" y="-205347"/>
            <a:chExt cx="9089273" cy="7013153"/>
          </a:xfrm>
        </p:grpSpPr>
        <p:grpSp>
          <p:nvGrpSpPr>
            <p:cNvPr id="216" name="Star"/>
            <p:cNvGrpSpPr/>
            <p:nvPr/>
          </p:nvGrpSpPr>
          <p:grpSpPr>
            <a:xfrm>
              <a:off x="-547060" y="-205348"/>
              <a:ext cx="9089275" cy="7013154"/>
              <a:chOff x="0" y="0"/>
              <a:chExt cx="9089273" cy="7013153"/>
            </a:xfrm>
          </p:grpSpPr>
          <p:sp>
            <p:nvSpPr>
              <p:cNvPr id="215" name="Star"/>
              <p:cNvSpPr/>
              <p:nvPr/>
            </p:nvSpPr>
            <p:spPr>
              <a:xfrm>
                <a:off x="139255" y="102758"/>
                <a:ext cx="8810763" cy="6820706"/>
              </a:xfrm>
              <a:prstGeom prst="star5">
                <a:avLst>
                  <a:gd name="adj" fmla="val 19100"/>
                  <a:gd name="hf" fmla="val 105146"/>
                  <a:gd name="vf" fmla="val 110557"/>
                </a:avLst>
              </a:prstGeom>
              <a:solidFill>
                <a:srgbClr val="8B1906"/>
              </a:solidFill>
              <a:ln>
                <a:noFill/>
              </a:ln>
              <a:effectLst/>
            </p:spPr>
            <p:txBody>
              <a:bodyPr wrap="square" lIns="50800" tIns="50800" rIns="50800" bIns="50800" numCol="1" anchor="ctr">
                <a:noAutofit/>
              </a:bodyPr>
              <a:lstStyle/>
              <a:p>
                <a:pPr>
                  <a:defRPr sz="3200" b="0" cap="all" spc="512">
                    <a:latin typeface="Avenir Medium"/>
                    <a:ea typeface="Avenir Medium"/>
                    <a:cs typeface="Avenir Medium"/>
                    <a:sym typeface="Avenir Medium"/>
                  </a:defRPr>
                </a:pPr>
                <a:endParaRPr/>
              </a:p>
            </p:txBody>
          </p:sp>
          <p:pic>
            <p:nvPicPr>
              <p:cNvPr id="214" name="Star" descr="Star"/>
              <p:cNvPicPr>
                <a:picLocks/>
              </p:cNvPicPr>
              <p:nvPr/>
            </p:nvPicPr>
            <p:blipFill>
              <a:blip r:embed="rId4">
                <a:extLst/>
              </a:blip>
              <a:stretch>
                <a:fillRect/>
              </a:stretch>
            </p:blipFill>
            <p:spPr>
              <a:xfrm>
                <a:off x="0" y="0"/>
                <a:ext cx="9089274" cy="7013154"/>
              </a:xfrm>
              <a:prstGeom prst="rect">
                <a:avLst/>
              </a:prstGeom>
              <a:effectLst/>
            </p:spPr>
          </p:pic>
        </p:grpSp>
        <p:sp>
          <p:nvSpPr>
            <p:cNvPr id="217" name="M &lt; 0.08M_sol…"/>
            <p:cNvSpPr txBox="1"/>
            <p:nvPr/>
          </p:nvSpPr>
          <p:spPr>
            <a:xfrm>
              <a:off x="373425" y="1802906"/>
              <a:ext cx="7248305" cy="414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457200">
                <a:defRPr sz="4800" b="0">
                  <a:solidFill>
                    <a:srgbClr val="000000"/>
                  </a:solidFill>
                  <a:latin typeface="Chalkboard"/>
                  <a:ea typeface="Chalkboard"/>
                  <a:cs typeface="Chalkboard"/>
                  <a:sym typeface="Chalkboard"/>
                </a:defRPr>
              </a:pPr>
              <a:r>
                <a:t>M &lt; 0.08M</a:t>
              </a:r>
              <a:r>
                <a:rPr baseline="-5999"/>
                <a:t>_sol</a:t>
              </a:r>
            </a:p>
            <a:p>
              <a:pPr defTabSz="457200">
                <a:defRPr sz="4800" b="0">
                  <a:solidFill>
                    <a:srgbClr val="000000"/>
                  </a:solidFill>
                  <a:latin typeface="Chalkboard"/>
                  <a:ea typeface="Chalkboard"/>
                  <a:cs typeface="Chalkboard"/>
                  <a:sym typeface="Chalkboard"/>
                </a:defRPr>
              </a:pPr>
              <a:r>
                <a:t>Cannot ignite H burning, </a:t>
              </a:r>
            </a:p>
            <a:p>
              <a:pPr defTabSz="457200">
                <a:defRPr sz="3100" b="0">
                  <a:solidFill>
                    <a:srgbClr val="000000"/>
                  </a:solidFill>
                  <a:latin typeface="Chalkboard"/>
                  <a:ea typeface="Chalkboard"/>
                  <a:cs typeface="Chalkboard"/>
                  <a:sym typeface="Chalkboard"/>
                </a:defRPr>
              </a:pPr>
              <a:r>
                <a:t>&lt;&lt;P</a:t>
              </a:r>
              <a:r>
                <a:rPr baseline="-5999"/>
                <a:t>self gravity</a:t>
              </a:r>
            </a:p>
            <a:p>
              <a:pPr defTabSz="457200">
                <a:defRPr sz="3100" b="0">
                  <a:solidFill>
                    <a:srgbClr val="000000"/>
                  </a:solidFill>
                  <a:latin typeface="Chalkboard"/>
                  <a:ea typeface="Chalkboard"/>
                  <a:cs typeface="Chalkboard"/>
                  <a:sym typeface="Chalkboard"/>
                </a:defRPr>
              </a:pPr>
              <a:r>
                <a:t>No MS</a:t>
              </a:r>
            </a:p>
            <a:p>
              <a:pPr defTabSz="457200">
                <a:defRPr sz="3100" b="0">
                  <a:solidFill>
                    <a:srgbClr val="000000"/>
                  </a:solidFill>
                  <a:latin typeface="Chalkboard"/>
                  <a:ea typeface="Chalkboard"/>
                  <a:cs typeface="Chalkboard"/>
                  <a:sym typeface="Chalkboard"/>
                </a:defRPr>
              </a:pPr>
              <a:r>
                <a:t>Burn D, Li  </a:t>
              </a:r>
            </a:p>
            <a:p>
              <a:pPr defTabSz="457200">
                <a:defRPr sz="3100" b="0">
                  <a:solidFill>
                    <a:srgbClr val="000000"/>
                  </a:solidFill>
                  <a:latin typeface="Chalkboard"/>
                  <a:ea typeface="Chalkboard"/>
                  <a:cs typeface="Chalkboard"/>
                  <a:sym typeface="Chalkboard"/>
                </a:defRPr>
              </a:pPr>
              <a:r>
                <a:t>Brown dwarf</a:t>
              </a:r>
            </a:p>
          </p:txBody>
        </p:sp>
      </p:grpSp>
      <p:grpSp>
        <p:nvGrpSpPr>
          <p:cNvPr id="223" name="Group"/>
          <p:cNvGrpSpPr/>
          <p:nvPr/>
        </p:nvGrpSpPr>
        <p:grpSpPr>
          <a:xfrm>
            <a:off x="9791713" y="1805701"/>
            <a:ext cx="16242908" cy="11960428"/>
            <a:chOff x="265348" y="-98642"/>
            <a:chExt cx="16242907" cy="11960426"/>
          </a:xfrm>
        </p:grpSpPr>
        <p:grpSp>
          <p:nvGrpSpPr>
            <p:cNvPr id="221" name="Star"/>
            <p:cNvGrpSpPr/>
            <p:nvPr/>
          </p:nvGrpSpPr>
          <p:grpSpPr>
            <a:xfrm>
              <a:off x="265348" y="-98643"/>
              <a:ext cx="16242909" cy="11960428"/>
              <a:chOff x="0" y="0"/>
              <a:chExt cx="16242907" cy="11960426"/>
            </a:xfrm>
          </p:grpSpPr>
          <p:sp>
            <p:nvSpPr>
              <p:cNvPr id="220" name="Star"/>
              <p:cNvSpPr/>
              <p:nvPr/>
            </p:nvSpPr>
            <p:spPr>
              <a:xfrm>
                <a:off x="145130" y="98642"/>
                <a:ext cx="15952649" cy="11774054"/>
              </a:xfrm>
              <a:prstGeom prst="star5">
                <a:avLst>
                  <a:gd name="adj" fmla="val 19100"/>
                  <a:gd name="hf" fmla="val 105146"/>
                  <a:gd name="vf" fmla="val 110557"/>
                </a:avLst>
              </a:prstGeom>
              <a:solidFill>
                <a:srgbClr val="1B6BBC"/>
              </a:solidFill>
              <a:ln>
                <a:noFill/>
              </a:ln>
              <a:effectLst/>
            </p:spPr>
            <p:txBody>
              <a:bodyPr wrap="square" lIns="50800" tIns="50800" rIns="50800" bIns="50800" numCol="1" anchor="ctr">
                <a:noAutofit/>
              </a:bodyPr>
              <a:lstStyle/>
              <a:p>
                <a:pPr>
                  <a:defRPr sz="3200" b="0" cap="all" spc="512">
                    <a:latin typeface="Avenir Medium"/>
                    <a:ea typeface="Avenir Medium"/>
                    <a:cs typeface="Avenir Medium"/>
                    <a:sym typeface="Avenir Medium"/>
                  </a:defRPr>
                </a:pPr>
                <a:endParaRPr/>
              </a:p>
            </p:txBody>
          </p:sp>
          <p:pic>
            <p:nvPicPr>
              <p:cNvPr id="219" name="Star" descr="Star"/>
              <p:cNvPicPr>
                <a:picLocks/>
              </p:cNvPicPr>
              <p:nvPr/>
            </p:nvPicPr>
            <p:blipFill>
              <a:blip r:embed="rId5">
                <a:extLst/>
              </a:blip>
              <a:stretch>
                <a:fillRect/>
              </a:stretch>
            </p:blipFill>
            <p:spPr>
              <a:xfrm>
                <a:off x="0" y="-1"/>
                <a:ext cx="16242908" cy="11960428"/>
              </a:xfrm>
              <a:prstGeom prst="rect">
                <a:avLst/>
              </a:prstGeom>
              <a:effectLst/>
            </p:spPr>
          </p:pic>
        </p:grpSp>
        <p:sp>
          <p:nvSpPr>
            <p:cNvPr id="222" name="M &gt; 200M_sol…"/>
            <p:cNvSpPr txBox="1"/>
            <p:nvPr/>
          </p:nvSpPr>
          <p:spPr>
            <a:xfrm>
              <a:off x="2987398" y="2186676"/>
              <a:ext cx="11902362" cy="8356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defTabSz="457200">
                <a:defRPr sz="5900" b="0">
                  <a:solidFill>
                    <a:srgbClr val="FF3357"/>
                  </a:solidFill>
                  <a:latin typeface="Chalkboard"/>
                  <a:ea typeface="Chalkboard"/>
                  <a:cs typeface="Chalkboard"/>
                  <a:sym typeface="Chalkboard"/>
                </a:defRPr>
              </a:pPr>
              <a:r>
                <a:t>M &gt; 200M</a:t>
              </a:r>
              <a:r>
                <a:rPr sz="3200"/>
                <a:t>_sol</a:t>
              </a:r>
            </a:p>
            <a:p>
              <a:pPr defTabSz="457200">
                <a:defRPr sz="5900" b="0">
                  <a:solidFill>
                    <a:srgbClr val="FF3357"/>
                  </a:solidFill>
                  <a:latin typeface="Chalkboard"/>
                  <a:ea typeface="Chalkboard"/>
                  <a:cs typeface="Chalkboard"/>
                  <a:sym typeface="Chalkboard"/>
                </a:defRPr>
              </a:pPr>
              <a:r>
                <a:t>Eddington Limit</a:t>
              </a:r>
            </a:p>
            <a:p>
              <a:pPr defTabSz="457200">
                <a:defRPr sz="5900" b="0">
                  <a:solidFill>
                    <a:srgbClr val="FF3357"/>
                  </a:solidFill>
                  <a:latin typeface="Chalkboard"/>
                  <a:ea typeface="Chalkboard"/>
                  <a:cs typeface="Chalkboard"/>
                  <a:sym typeface="Chalkboard"/>
                </a:defRPr>
              </a:pPr>
              <a:r>
                <a:t>Radiation pressure ≈accretion</a:t>
              </a:r>
            </a:p>
            <a:p>
              <a:pPr defTabSz="457200">
                <a:defRPr sz="5900" b="0">
                  <a:solidFill>
                    <a:srgbClr val="FF3357"/>
                  </a:solidFill>
                  <a:latin typeface="Chalkboard"/>
                  <a:ea typeface="Chalkboard"/>
                  <a:cs typeface="Chalkboard"/>
                  <a:sym typeface="Chalkboard"/>
                </a:defRPr>
              </a:pPr>
              <a:r>
                <a:t>No accepted upper limit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23"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3363659" y="191713"/>
            <a:ext cx="16928227" cy="1354258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Measuring star-formation in galaxies…"/>
          <p:cNvSpPr txBox="1"/>
          <p:nvPr/>
        </p:nvSpPr>
        <p:spPr>
          <a:xfrm>
            <a:off x="522340" y="2315118"/>
            <a:ext cx="11491431" cy="11107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28600" indent="-228600" algn="l" defTabSz="457200">
              <a:lnSpc>
                <a:spcPct val="150000"/>
              </a:lnSpc>
              <a:buClr>
                <a:srgbClr val="646464"/>
              </a:buClr>
              <a:buSzPct val="100000"/>
              <a:buBlip>
                <a:blip r:embed="rId2"/>
              </a:buBlip>
              <a:defRPr sz="4700" b="0">
                <a:solidFill>
                  <a:srgbClr val="EDEDED"/>
                </a:solidFill>
                <a:latin typeface="Chalkboard"/>
                <a:ea typeface="Chalkboard"/>
                <a:cs typeface="Chalkboard"/>
                <a:sym typeface="Chalkboard"/>
              </a:defRPr>
            </a:pPr>
            <a:r>
              <a:t>Measuring star-formation in galaxies </a:t>
            </a:r>
          </a:p>
          <a:p>
            <a:pPr marL="228600" indent="-228600" algn="l" defTabSz="457200">
              <a:lnSpc>
                <a:spcPct val="150000"/>
              </a:lnSpc>
              <a:buClr>
                <a:srgbClr val="646464"/>
              </a:buClr>
              <a:buSzPct val="100000"/>
              <a:buBlip>
                <a:blip r:embed="rId2"/>
              </a:buBlip>
              <a:defRPr sz="4700" b="0">
                <a:solidFill>
                  <a:srgbClr val="EDEDED"/>
                </a:solidFill>
                <a:latin typeface="Chalkboard"/>
                <a:ea typeface="Chalkboard"/>
                <a:cs typeface="Chalkboard"/>
                <a:sym typeface="Chalkboard"/>
              </a:defRPr>
            </a:pPr>
            <a:r>
              <a:t>Measuring the mass of the galaxies</a:t>
            </a:r>
          </a:p>
          <a:p>
            <a:pPr marL="228600" indent="-228600" algn="l" defTabSz="457200">
              <a:lnSpc>
                <a:spcPct val="150000"/>
              </a:lnSpc>
              <a:buClr>
                <a:srgbClr val="646464"/>
              </a:buClr>
              <a:buSzPct val="100000"/>
              <a:buBlip>
                <a:blip r:embed="rId2"/>
              </a:buBlip>
              <a:defRPr sz="4700" b="0">
                <a:solidFill>
                  <a:srgbClr val="EDEDED"/>
                </a:solidFill>
                <a:latin typeface="Chalkboard"/>
                <a:ea typeface="Chalkboard"/>
                <a:cs typeface="Chalkboard"/>
                <a:sym typeface="Chalkboard"/>
              </a:defRPr>
            </a:pPr>
            <a:r>
              <a:t>Understanding dark matter contents and profiles</a:t>
            </a:r>
          </a:p>
          <a:p>
            <a:pPr marL="228600" indent="-228600" algn="l" defTabSz="457200">
              <a:lnSpc>
                <a:spcPct val="150000"/>
              </a:lnSpc>
              <a:buClr>
                <a:srgbClr val="646464"/>
              </a:buClr>
              <a:buSzPct val="100000"/>
              <a:buBlip>
                <a:blip r:embed="rId2"/>
              </a:buBlip>
              <a:defRPr sz="4700" b="0">
                <a:solidFill>
                  <a:srgbClr val="EDEDED"/>
                </a:solidFill>
                <a:latin typeface="Chalkboard"/>
                <a:ea typeface="Chalkboard"/>
                <a:cs typeface="Chalkboard"/>
                <a:sym typeface="Chalkboard"/>
              </a:defRPr>
            </a:pPr>
            <a:r>
              <a:t>How the galaxy would evolve</a:t>
            </a:r>
          </a:p>
          <a:p>
            <a:pPr marL="228600" indent="-228600" algn="l" defTabSz="457200">
              <a:lnSpc>
                <a:spcPct val="150000"/>
              </a:lnSpc>
              <a:buClr>
                <a:srgbClr val="646464"/>
              </a:buClr>
              <a:buSzPct val="100000"/>
              <a:buBlip>
                <a:blip r:embed="rId2"/>
              </a:buBlip>
              <a:defRPr sz="4700" b="0">
                <a:solidFill>
                  <a:srgbClr val="EDEDED"/>
                </a:solidFill>
                <a:latin typeface="Chalkboard"/>
                <a:ea typeface="Chalkboard"/>
                <a:cs typeface="Chalkboard"/>
                <a:sym typeface="Chalkboard"/>
              </a:defRPr>
            </a:pPr>
            <a:r>
              <a:t>Synthetic Stellar Populations</a:t>
            </a:r>
          </a:p>
          <a:p>
            <a:pPr marL="228600" indent="-228600" algn="l" defTabSz="457200">
              <a:lnSpc>
                <a:spcPct val="150000"/>
              </a:lnSpc>
              <a:buClr>
                <a:srgbClr val="646464"/>
              </a:buClr>
              <a:buSzPct val="100000"/>
              <a:buBlip>
                <a:blip r:embed="rId2"/>
              </a:buBlip>
              <a:defRPr sz="4700" b="0">
                <a:solidFill>
                  <a:srgbClr val="EDEDED"/>
                </a:solidFill>
                <a:latin typeface="Chalkboard"/>
                <a:ea typeface="Chalkboard"/>
                <a:cs typeface="Chalkboard"/>
                <a:sym typeface="Chalkboard"/>
              </a:defRPr>
            </a:pPr>
            <a:r>
              <a:t>High redshift cosmology</a:t>
            </a:r>
          </a:p>
          <a:p>
            <a:pPr marL="228600" indent="-228600" algn="l" defTabSz="457200">
              <a:lnSpc>
                <a:spcPct val="150000"/>
              </a:lnSpc>
              <a:buClr>
                <a:srgbClr val="646464"/>
              </a:buClr>
              <a:buSzPct val="100000"/>
              <a:buBlip>
                <a:blip r:embed="rId2"/>
              </a:buBlip>
              <a:defRPr sz="4700" b="0">
                <a:latin typeface="Chalkboard"/>
                <a:ea typeface="Chalkboard"/>
                <a:cs typeface="Chalkboard"/>
                <a:sym typeface="Chalkboard"/>
              </a:defRPr>
            </a:pPr>
            <a:r>
              <a:t>Energetics and phase balance of the ISM</a:t>
            </a:r>
          </a:p>
          <a:p>
            <a:pPr marL="228600" indent="-228600" algn="l" defTabSz="457200">
              <a:lnSpc>
                <a:spcPct val="150000"/>
              </a:lnSpc>
              <a:buClr>
                <a:srgbClr val="646464"/>
              </a:buClr>
              <a:buSzPct val="100000"/>
              <a:buBlip>
                <a:blip r:embed="rId2"/>
              </a:buBlip>
              <a:defRPr sz="4700" b="0">
                <a:latin typeface="Chalkboard"/>
                <a:ea typeface="Chalkboard"/>
                <a:cs typeface="Chalkboard"/>
                <a:sym typeface="Chalkboard"/>
              </a:defRPr>
            </a:pPr>
            <a:r>
              <a:t>…………………………………………………………..</a:t>
            </a:r>
          </a:p>
        </p:txBody>
      </p:sp>
      <p:sp>
        <p:nvSpPr>
          <p:cNvPr id="230" name="The IMF is fundamental"/>
          <p:cNvSpPr txBox="1">
            <a:spLocks noGrp="1"/>
          </p:cNvSpPr>
          <p:nvPr>
            <p:ph type="title"/>
          </p:nvPr>
        </p:nvSpPr>
        <p:spPr>
          <a:xfrm>
            <a:off x="405002" y="706095"/>
            <a:ext cx="21907501" cy="2006601"/>
          </a:xfrm>
          <a:prstGeom prst="rect">
            <a:avLst/>
          </a:prstGeom>
        </p:spPr>
        <p:txBody>
          <a:bodyPr/>
          <a:lstStyle>
            <a:lvl1pPr>
              <a:defRPr sz="6300" spc="1008"/>
            </a:lvl1pPr>
          </a:lstStyle>
          <a:p>
            <a:r>
              <a:t>The IMF is fundamental </a:t>
            </a:r>
          </a:p>
        </p:txBody>
      </p:sp>
      <p:grpSp>
        <p:nvGrpSpPr>
          <p:cNvPr id="233" name="Group"/>
          <p:cNvGrpSpPr/>
          <p:nvPr/>
        </p:nvGrpSpPr>
        <p:grpSpPr>
          <a:xfrm>
            <a:off x="11567145" y="3520384"/>
            <a:ext cx="12731784" cy="6675232"/>
            <a:chOff x="0" y="0"/>
            <a:chExt cx="12731782" cy="6675230"/>
          </a:xfrm>
        </p:grpSpPr>
        <p:pic>
          <p:nvPicPr>
            <p:cNvPr id="231" name="Image" descr="Image"/>
            <p:cNvPicPr>
              <a:picLocks noChangeAspect="1"/>
            </p:cNvPicPr>
            <p:nvPr/>
          </p:nvPicPr>
          <p:blipFill>
            <a:blip r:embed="rId3">
              <a:extLst/>
            </a:blip>
            <a:srcRect l="2099" b="12398"/>
            <a:stretch>
              <a:fillRect/>
            </a:stretch>
          </p:blipFill>
          <p:spPr>
            <a:xfrm>
              <a:off x="0" y="0"/>
              <a:ext cx="12731783" cy="6675231"/>
            </a:xfrm>
            <a:prstGeom prst="rect">
              <a:avLst/>
            </a:prstGeom>
            <a:ln w="12700" cap="flat">
              <a:noFill/>
              <a:miter lim="400000"/>
            </a:ln>
            <a:effectLst/>
          </p:spPr>
        </p:pic>
        <p:sp>
          <p:nvSpPr>
            <p:cNvPr id="232" name="©Vivienne Wild"/>
            <p:cNvSpPr txBox="1"/>
            <p:nvPr/>
          </p:nvSpPr>
          <p:spPr>
            <a:xfrm>
              <a:off x="546609" y="4938469"/>
              <a:ext cx="4161911" cy="7813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b="0">
                  <a:solidFill>
                    <a:srgbClr val="2EF902"/>
                  </a:solidFill>
                  <a:latin typeface="Chalkduster"/>
                  <a:ea typeface="Chalkduster"/>
                  <a:cs typeface="Chalkduster"/>
                  <a:sym typeface="Chalkduster"/>
                </a:defRPr>
              </a:lvl1pPr>
            </a:lstStyle>
            <a:p>
              <a:r>
                <a:t>©Vivienne Wild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29">
                                            <p:bg/>
                                          </p:spTgt>
                                        </p:tgtEl>
                                        <p:attrNameLst>
                                          <p:attrName>style.visibility</p:attrName>
                                        </p:attrNameLst>
                                      </p:cBhvr>
                                      <p:to>
                                        <p:strVal val="visible"/>
                                      </p:to>
                                    </p:set>
                                  </p:childTnLst>
                                </p:cTn>
                              </p:par>
                              <p:par>
                                <p:cTn id="7" presetID="1" presetClass="entr" presetSubtype="0" fill="hold" grpId="1" nodeType="withEffect">
                                  <p:stCondLst>
                                    <p:cond delay="0"/>
                                  </p:stCondLst>
                                  <p:iterate type="lt">
                                    <p:tmAbs val="100"/>
                                  </p:iterate>
                                  <p:childTnLst>
                                    <p:set>
                                      <p:cBhvr>
                                        <p:cTn id="8" fill="hold"/>
                                        <p:tgtEl>
                                          <p:spTgt spid="22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type="lt">
                                    <p:tmAbs val="100"/>
                                  </p:iterate>
                                  <p:childTnLst>
                                    <p:set>
                                      <p:cBhvr>
                                        <p:cTn id="11" fill="hold"/>
                                        <p:tgtEl>
                                          <p:spTgt spid="229">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type="lt">
                                    <p:tmAbs val="100"/>
                                  </p:iterate>
                                  <p:childTnLst>
                                    <p:set>
                                      <p:cBhvr>
                                        <p:cTn id="14" fill="hold"/>
                                        <p:tgtEl>
                                          <p:spTgt spid="229">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type="lt">
                                    <p:tmAbs val="100"/>
                                  </p:iterate>
                                  <p:childTnLst>
                                    <p:set>
                                      <p:cBhvr>
                                        <p:cTn id="17" fill="hold"/>
                                        <p:tgtEl>
                                          <p:spTgt spid="229">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type="lt">
                                    <p:tmAbs val="100"/>
                                  </p:iterate>
                                  <p:childTnLst>
                                    <p:set>
                                      <p:cBhvr>
                                        <p:cTn id="20" fill="hold"/>
                                        <p:tgtEl>
                                          <p:spTgt spid="229">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type="lt">
                                    <p:tmAbs val="100"/>
                                  </p:iterate>
                                  <p:childTnLst>
                                    <p:set>
                                      <p:cBhvr>
                                        <p:cTn id="23" fill="hold"/>
                                        <p:tgtEl>
                                          <p:spTgt spid="229">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type="lt">
                                    <p:tmAbs val="100"/>
                                  </p:iterate>
                                  <p:childTnLst>
                                    <p:set>
                                      <p:cBhvr>
                                        <p:cTn id="26" fill="hold"/>
                                        <p:tgtEl>
                                          <p:spTgt spid="229">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1" nodeType="afterEffect">
                                  <p:stCondLst>
                                    <p:cond delay="0"/>
                                  </p:stCondLst>
                                  <p:iterate type="lt">
                                    <p:tmAbs val="100"/>
                                  </p:iterate>
                                  <p:childTnLst>
                                    <p:set>
                                      <p:cBhvr>
                                        <p:cTn id="29" fill="hold"/>
                                        <p:tgtEl>
                                          <p:spTgt spid="22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IMF can be probed using direct…"/>
          <p:cNvSpPr txBox="1">
            <a:spLocks noGrp="1"/>
          </p:cNvSpPr>
          <p:nvPr>
            <p:ph type="title"/>
          </p:nvPr>
        </p:nvSpPr>
        <p:spPr>
          <a:xfrm>
            <a:off x="11241" y="115454"/>
            <a:ext cx="24361517" cy="2857083"/>
          </a:xfrm>
          <a:prstGeom prst="rect">
            <a:avLst/>
          </a:prstGeom>
        </p:spPr>
        <p:txBody>
          <a:bodyPr/>
          <a:lstStyle/>
          <a:p>
            <a:pPr algn="ctr" defTabSz="751205">
              <a:defRPr sz="5642" spc="902"/>
            </a:pPr>
            <a:r>
              <a:t>IMF can be probed using direct </a:t>
            </a:r>
          </a:p>
          <a:p>
            <a:pPr algn="ctr" defTabSz="751205">
              <a:defRPr sz="5642" spc="902"/>
            </a:pPr>
            <a:r>
              <a:t>or </a:t>
            </a:r>
          </a:p>
          <a:p>
            <a:pPr algn="ctr" defTabSz="751205">
              <a:defRPr sz="5642" spc="902"/>
            </a:pPr>
            <a:r>
              <a:t>indirect methods</a:t>
            </a:r>
          </a:p>
        </p:txBody>
      </p:sp>
      <p:sp>
        <p:nvSpPr>
          <p:cNvPr id="236" name="Direct Methods"/>
          <p:cNvSpPr txBox="1">
            <a:spLocks noGrp="1"/>
          </p:cNvSpPr>
          <p:nvPr>
            <p:ph type="body" sz="quarter" idx="1"/>
          </p:nvPr>
        </p:nvSpPr>
        <p:spPr>
          <a:xfrm>
            <a:off x="733249" y="2844800"/>
            <a:ext cx="10924274" cy="1530620"/>
          </a:xfrm>
          <a:prstGeom prst="rect">
            <a:avLst/>
          </a:prstGeom>
        </p:spPr>
        <p:txBody>
          <a:bodyPr anchor="t"/>
          <a:lstStyle/>
          <a:p>
            <a:r>
              <a:t>Direct Methods</a:t>
            </a:r>
          </a:p>
        </p:txBody>
      </p:sp>
      <p:pic>
        <p:nvPicPr>
          <p:cNvPr id="237" name="Screenshot 2016-08-11 22.10.55.png" descr="Screenshot 2016-08-11 22.10.55.png"/>
          <p:cNvPicPr>
            <a:picLocks noChangeAspect="1"/>
          </p:cNvPicPr>
          <p:nvPr/>
        </p:nvPicPr>
        <p:blipFill>
          <a:blip r:embed="rId3">
            <a:extLst/>
          </a:blip>
          <a:stretch>
            <a:fillRect/>
          </a:stretch>
        </p:blipFill>
        <p:spPr>
          <a:xfrm>
            <a:off x="290385" y="4774766"/>
            <a:ext cx="11810002" cy="7099088"/>
          </a:xfrm>
          <a:prstGeom prst="rect">
            <a:avLst/>
          </a:prstGeom>
          <a:ln w="12700">
            <a:miter lim="400000"/>
          </a:ln>
        </p:spPr>
      </p:pic>
      <p:sp>
        <p:nvSpPr>
          <p:cNvPr id="238" name="©HST"/>
          <p:cNvSpPr txBox="1"/>
          <p:nvPr/>
        </p:nvSpPr>
        <p:spPr>
          <a:xfrm>
            <a:off x="298781" y="10849181"/>
            <a:ext cx="1983264" cy="1006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600" b="0">
                <a:solidFill>
                  <a:srgbClr val="2EF902"/>
                </a:solidFill>
                <a:latin typeface="Chalkduster"/>
                <a:ea typeface="Chalkduster"/>
                <a:cs typeface="Chalkduster"/>
                <a:sym typeface="Chalkduster"/>
              </a:defRPr>
            </a:pPr>
            <a:r>
              <a:t>©</a:t>
            </a:r>
            <a:r>
              <a:rPr sz="4900"/>
              <a:t>HST</a:t>
            </a:r>
          </a:p>
        </p:txBody>
      </p:sp>
      <p:sp>
        <p:nvSpPr>
          <p:cNvPr id="239" name="counting individual stars"/>
          <p:cNvSpPr txBox="1"/>
          <p:nvPr/>
        </p:nvSpPr>
        <p:spPr>
          <a:xfrm rot="8881">
            <a:off x="1255625" y="11700898"/>
            <a:ext cx="8556027" cy="192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600" b="0">
                <a:solidFill>
                  <a:srgbClr val="FFE000"/>
                </a:solidFill>
                <a:latin typeface="Chalkduster"/>
                <a:ea typeface="Chalkduster"/>
                <a:cs typeface="Chalkduster"/>
                <a:sym typeface="Chalkduster"/>
              </a:defRPr>
            </a:lvl1pPr>
          </a:lstStyle>
          <a:p>
            <a:r>
              <a:t>counting individual stars</a:t>
            </a:r>
          </a:p>
        </p:txBody>
      </p:sp>
      <p:sp>
        <p:nvSpPr>
          <p:cNvPr id="240" name="Indirect Methods"/>
          <p:cNvSpPr txBox="1"/>
          <p:nvPr/>
        </p:nvSpPr>
        <p:spPr>
          <a:xfrm>
            <a:off x="13197946" y="2922176"/>
            <a:ext cx="10924274" cy="944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35000" indent="-635000" algn="l">
              <a:spcBef>
                <a:spcPts val="5900"/>
              </a:spcBef>
              <a:buClr>
                <a:srgbClr val="646464"/>
              </a:buClr>
              <a:buSzPct val="90000"/>
              <a:buChar char="•"/>
              <a:defRPr sz="5000" b="0">
                <a:latin typeface="Chalkboard"/>
                <a:ea typeface="Chalkboard"/>
                <a:cs typeface="Chalkboard"/>
                <a:sym typeface="Chalkboard"/>
              </a:defRPr>
            </a:lvl1pPr>
          </a:lstStyle>
          <a:p>
            <a:r>
              <a:t>Indirect Methods</a:t>
            </a:r>
          </a:p>
        </p:txBody>
      </p:sp>
      <p:pic>
        <p:nvPicPr>
          <p:cNvPr id="241" name="Screenshot 2016-08-11 22.18.26.png" descr="Screenshot 2016-08-11 22.18.26.png"/>
          <p:cNvPicPr>
            <a:picLocks noChangeAspect="1"/>
          </p:cNvPicPr>
          <p:nvPr/>
        </p:nvPicPr>
        <p:blipFill>
          <a:blip r:embed="rId4">
            <a:extLst/>
          </a:blip>
          <a:srcRect l="3434" r="5791"/>
          <a:stretch>
            <a:fillRect/>
          </a:stretch>
        </p:blipFill>
        <p:spPr>
          <a:xfrm>
            <a:off x="12440375" y="4846112"/>
            <a:ext cx="11897173" cy="7137401"/>
          </a:xfrm>
          <a:prstGeom prst="rect">
            <a:avLst/>
          </a:prstGeom>
          <a:ln w="12700">
            <a:miter lim="400000"/>
          </a:ln>
        </p:spPr>
      </p:pic>
      <p:sp>
        <p:nvSpPr>
          <p:cNvPr id="242" name="©van Dokkum2010"/>
          <p:cNvSpPr txBox="1"/>
          <p:nvPr/>
        </p:nvSpPr>
        <p:spPr>
          <a:xfrm>
            <a:off x="16303645" y="11375266"/>
            <a:ext cx="4170583" cy="655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EF902"/>
                </a:solidFill>
                <a:latin typeface="Chalkduster"/>
                <a:ea typeface="Chalkduster"/>
                <a:cs typeface="Chalkduster"/>
                <a:sym typeface="Chalkduster"/>
              </a:defRPr>
            </a:lvl1pPr>
          </a:lstStyle>
          <a:p>
            <a:r>
              <a:t>©van Dokkum2010</a:t>
            </a:r>
          </a:p>
        </p:txBody>
      </p:sp>
      <p:sp>
        <p:nvSpPr>
          <p:cNvPr id="243" name="use stellar population properties"/>
          <p:cNvSpPr txBox="1"/>
          <p:nvPr/>
        </p:nvSpPr>
        <p:spPr>
          <a:xfrm rot="8881">
            <a:off x="12939807" y="11791400"/>
            <a:ext cx="10898259" cy="19209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600" b="0">
                <a:solidFill>
                  <a:srgbClr val="FFE000"/>
                </a:solidFill>
                <a:latin typeface="Chalkduster"/>
                <a:ea typeface="Chalkduster"/>
                <a:cs typeface="Chalkduster"/>
                <a:sym typeface="Chalkduster"/>
              </a:defRPr>
            </a:lvl1pPr>
          </a:lstStyle>
          <a:p>
            <a:r>
              <a:t>use stellar population properties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3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3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2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5" nodeType="clickEffect">
                                  <p:stCondLst>
                                    <p:cond delay="0"/>
                                  </p:stCondLst>
                                  <p:iterate>
                                    <p:tmAbs val="0"/>
                                  </p:iterate>
                                  <p:childTnLst>
                                    <p:set>
                                      <p:cBhvr>
                                        <p:cTn id="19" fill="hold"/>
                                        <p:tgtEl>
                                          <p:spTgt spid="24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241"/>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24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1" animBg="1" advAuto="0"/>
      <p:bldP spid="237" grpId="2" animBg="1" advAuto="0"/>
      <p:bldP spid="238" grpId="3" animBg="1" advAuto="0"/>
      <p:bldP spid="239" grpId="4" animBg="1" advAuto="0"/>
      <p:bldP spid="240" grpId="5" animBg="1" advAuto="0"/>
      <p:bldP spid="241" grpId="6" animBg="1" advAuto="0"/>
      <p:bldP spid="242" grpId="7" animBg="1" advAuto="0"/>
      <p:bldP spid="243" grpId="8"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Historically we consider the IMF to be universal between Any &amp; all types of galaxies"/>
          <p:cNvSpPr txBox="1">
            <a:spLocks noGrp="1"/>
          </p:cNvSpPr>
          <p:nvPr>
            <p:ph type="title"/>
          </p:nvPr>
        </p:nvSpPr>
        <p:spPr>
          <a:xfrm>
            <a:off x="615008" y="220457"/>
            <a:ext cx="23858206" cy="2781664"/>
          </a:xfrm>
          <a:prstGeom prst="rect">
            <a:avLst/>
          </a:prstGeom>
        </p:spPr>
        <p:txBody>
          <a:bodyPr/>
          <a:lstStyle>
            <a:lvl1pPr defTabSz="726440">
              <a:defRPr sz="5544" cap="none" spc="887"/>
            </a:lvl1pPr>
          </a:lstStyle>
          <a:p>
            <a:r>
              <a:t>Historically we consider the IMF to be universal between Any &amp; all types of galaxies</a:t>
            </a:r>
          </a:p>
        </p:txBody>
      </p:sp>
      <p:grpSp>
        <p:nvGrpSpPr>
          <p:cNvPr id="250" name="Group"/>
          <p:cNvGrpSpPr/>
          <p:nvPr/>
        </p:nvGrpSpPr>
        <p:grpSpPr>
          <a:xfrm>
            <a:off x="241709" y="4121863"/>
            <a:ext cx="12255501" cy="9283701"/>
            <a:chOff x="0" y="0"/>
            <a:chExt cx="12255500" cy="9283700"/>
          </a:xfrm>
        </p:grpSpPr>
        <p:pic>
          <p:nvPicPr>
            <p:cNvPr id="248" name="Screenshot 2016-08-17 16.01.06.png" descr="Screenshot 2016-08-17 16.01.06.png"/>
            <p:cNvPicPr>
              <a:picLocks noChangeAspect="1"/>
            </p:cNvPicPr>
            <p:nvPr/>
          </p:nvPicPr>
          <p:blipFill>
            <a:blip r:embed="rId2">
              <a:extLst/>
            </a:blip>
            <a:stretch>
              <a:fillRect/>
            </a:stretch>
          </p:blipFill>
          <p:spPr>
            <a:xfrm>
              <a:off x="0" y="0"/>
              <a:ext cx="12255500" cy="9283700"/>
            </a:xfrm>
            <a:prstGeom prst="rect">
              <a:avLst/>
            </a:prstGeom>
            <a:ln w="12700" cap="flat">
              <a:noFill/>
              <a:miter lim="400000"/>
            </a:ln>
            <a:effectLst/>
          </p:spPr>
        </p:pic>
        <p:sp>
          <p:nvSpPr>
            <p:cNvPr id="249" name="©Baldry2003"/>
            <p:cNvSpPr txBox="1"/>
            <p:nvPr/>
          </p:nvSpPr>
          <p:spPr>
            <a:xfrm>
              <a:off x="48797" y="8507066"/>
              <a:ext cx="3854977" cy="742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000" b="0">
                  <a:solidFill>
                    <a:srgbClr val="2EF902"/>
                  </a:solidFill>
                  <a:latin typeface="Chalkduster"/>
                  <a:ea typeface="Chalkduster"/>
                  <a:cs typeface="Chalkduster"/>
                  <a:sym typeface="Chalkduster"/>
                </a:defRPr>
              </a:lvl1pPr>
            </a:lstStyle>
            <a:p>
              <a:r>
                <a:t>©Baldry2003</a:t>
              </a:r>
            </a:p>
          </p:txBody>
        </p:sp>
      </p:grpSp>
      <p:grpSp>
        <p:nvGrpSpPr>
          <p:cNvPr id="253" name="Group"/>
          <p:cNvGrpSpPr/>
          <p:nvPr/>
        </p:nvGrpSpPr>
        <p:grpSpPr>
          <a:xfrm>
            <a:off x="12743388" y="2774581"/>
            <a:ext cx="11507601" cy="7501965"/>
            <a:chOff x="0" y="0"/>
            <a:chExt cx="11507599" cy="7501963"/>
          </a:xfrm>
        </p:grpSpPr>
        <p:pic>
          <p:nvPicPr>
            <p:cNvPr id="251" name="Screenshot 2016-08-17 15.56.52.png" descr="Screenshot 2016-08-17 15.56.52.png"/>
            <p:cNvPicPr>
              <a:picLocks noChangeAspect="1"/>
            </p:cNvPicPr>
            <p:nvPr/>
          </p:nvPicPr>
          <p:blipFill>
            <a:blip r:embed="rId3">
              <a:extLst/>
            </a:blip>
            <a:stretch>
              <a:fillRect/>
            </a:stretch>
          </p:blipFill>
          <p:spPr>
            <a:xfrm>
              <a:off x="0" y="0"/>
              <a:ext cx="11507600" cy="7501964"/>
            </a:xfrm>
            <a:prstGeom prst="rect">
              <a:avLst/>
            </a:prstGeom>
            <a:ln w="12700" cap="flat">
              <a:noFill/>
              <a:miter lim="400000"/>
            </a:ln>
            <a:effectLst/>
          </p:spPr>
        </p:pic>
        <p:sp>
          <p:nvSpPr>
            <p:cNvPr id="252" name="©Salpeter1955"/>
            <p:cNvSpPr txBox="1"/>
            <p:nvPr/>
          </p:nvSpPr>
          <p:spPr>
            <a:xfrm>
              <a:off x="5652561" y="4645129"/>
              <a:ext cx="4611222" cy="7776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800" b="0">
                  <a:solidFill>
                    <a:srgbClr val="2EF902"/>
                  </a:solidFill>
                  <a:latin typeface="Chalkduster"/>
                  <a:ea typeface="Chalkduster"/>
                  <a:cs typeface="Chalkduster"/>
                  <a:sym typeface="Chalkduster"/>
                </a:defRPr>
              </a:lvl1pPr>
            </a:lstStyle>
            <a:p>
              <a:r>
                <a:t>©Salpeter1955</a:t>
              </a: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9" name="Group"/>
          <p:cNvGrpSpPr/>
          <p:nvPr/>
        </p:nvGrpSpPr>
        <p:grpSpPr>
          <a:xfrm>
            <a:off x="17377685" y="3286103"/>
            <a:ext cx="6413792" cy="9912938"/>
            <a:chOff x="0" y="0"/>
            <a:chExt cx="6413791" cy="9912936"/>
          </a:xfrm>
        </p:grpSpPr>
        <p:grpSp>
          <p:nvGrpSpPr>
            <p:cNvPr id="257" name="Group"/>
            <p:cNvGrpSpPr/>
            <p:nvPr/>
          </p:nvGrpSpPr>
          <p:grpSpPr>
            <a:xfrm>
              <a:off x="0" y="0"/>
              <a:ext cx="6413792" cy="9260239"/>
              <a:chOff x="0" y="0"/>
              <a:chExt cx="6413791" cy="9260238"/>
            </a:xfrm>
          </p:grpSpPr>
          <p:pic>
            <p:nvPicPr>
              <p:cNvPr id="255" name="Image" descr="Image"/>
              <p:cNvPicPr>
                <a:picLocks noChangeAspect="1"/>
              </p:cNvPicPr>
              <p:nvPr/>
            </p:nvPicPr>
            <p:blipFill>
              <a:blip r:embed="rId3">
                <a:extLst/>
              </a:blip>
              <a:stretch>
                <a:fillRect/>
              </a:stretch>
            </p:blipFill>
            <p:spPr>
              <a:xfrm>
                <a:off x="0" y="0"/>
                <a:ext cx="6413792" cy="3992899"/>
              </a:xfrm>
              <a:prstGeom prst="rect">
                <a:avLst/>
              </a:prstGeom>
              <a:ln w="12700" cap="flat">
                <a:noFill/>
                <a:miter lim="400000"/>
              </a:ln>
              <a:effectLst/>
            </p:spPr>
          </p:pic>
          <p:pic>
            <p:nvPicPr>
              <p:cNvPr id="256" name="Screenshot 2016-08-11 13.42.55.png" descr="Screenshot 2016-08-11 13.42.55.png"/>
              <p:cNvPicPr>
                <a:picLocks noChangeAspect="1"/>
              </p:cNvPicPr>
              <p:nvPr/>
            </p:nvPicPr>
            <p:blipFill>
              <a:blip r:embed="rId4">
                <a:extLst/>
              </a:blip>
              <a:srcRect l="23602" t="5362" r="21843" b="55973"/>
              <a:stretch>
                <a:fillRect/>
              </a:stretch>
            </p:blipFill>
            <p:spPr>
              <a:xfrm>
                <a:off x="456326" y="4006321"/>
                <a:ext cx="5153044" cy="5253918"/>
              </a:xfrm>
              <a:prstGeom prst="rect">
                <a:avLst/>
              </a:prstGeom>
              <a:ln w="12700" cap="flat">
                <a:noFill/>
                <a:miter lim="400000"/>
              </a:ln>
              <a:effectLst/>
            </p:spPr>
          </p:pic>
        </p:grpSp>
        <p:sp>
          <p:nvSpPr>
            <p:cNvPr id="258" name="©Hirschauer2016"/>
            <p:cNvSpPr txBox="1"/>
            <p:nvPr/>
          </p:nvSpPr>
          <p:spPr>
            <a:xfrm>
              <a:off x="1987976" y="9219656"/>
              <a:ext cx="3762878" cy="6932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b="0">
                  <a:solidFill>
                    <a:srgbClr val="2EF902"/>
                  </a:solidFill>
                  <a:latin typeface="Chalkduster"/>
                  <a:ea typeface="Chalkduster"/>
                  <a:cs typeface="Chalkduster"/>
                  <a:sym typeface="Chalkduster"/>
                </a:defRPr>
              </a:lvl1pPr>
            </a:lstStyle>
            <a:p>
              <a:r>
                <a:t>©Hirschauer2016</a:t>
              </a:r>
            </a:p>
          </p:txBody>
        </p:sp>
      </p:grpSp>
      <p:pic>
        <p:nvPicPr>
          <p:cNvPr id="260" name="Image" descr="Image"/>
          <p:cNvPicPr>
            <a:picLocks noChangeAspect="1"/>
          </p:cNvPicPr>
          <p:nvPr/>
        </p:nvPicPr>
        <p:blipFill>
          <a:blip r:embed="rId5">
            <a:extLst/>
          </a:blip>
          <a:stretch>
            <a:fillRect/>
          </a:stretch>
        </p:blipFill>
        <p:spPr>
          <a:xfrm rot="10754048">
            <a:off x="-15082" y="5440640"/>
            <a:ext cx="16642180" cy="8051645"/>
          </a:xfrm>
          <a:prstGeom prst="rect">
            <a:avLst/>
          </a:prstGeom>
          <a:ln w="12700">
            <a:miter lim="400000"/>
          </a:ln>
        </p:spPr>
      </p:pic>
      <p:pic>
        <p:nvPicPr>
          <p:cNvPr id="261" name="Image" descr="Image"/>
          <p:cNvPicPr>
            <a:picLocks noChangeAspect="1"/>
          </p:cNvPicPr>
          <p:nvPr/>
        </p:nvPicPr>
        <p:blipFill>
          <a:blip r:embed="rId6">
            <a:extLst/>
          </a:blip>
          <a:stretch>
            <a:fillRect/>
          </a:stretch>
        </p:blipFill>
        <p:spPr>
          <a:xfrm>
            <a:off x="15483" y="5539077"/>
            <a:ext cx="14469713" cy="8139214"/>
          </a:xfrm>
          <a:prstGeom prst="rect">
            <a:avLst/>
          </a:prstGeom>
          <a:ln w="12700">
            <a:miter lim="400000"/>
          </a:ln>
        </p:spPr>
      </p:pic>
      <p:grpSp>
        <p:nvGrpSpPr>
          <p:cNvPr id="264" name="Group"/>
          <p:cNvGrpSpPr/>
          <p:nvPr/>
        </p:nvGrpSpPr>
        <p:grpSpPr>
          <a:xfrm>
            <a:off x="-426668" y="5023884"/>
            <a:ext cx="17911631" cy="8517668"/>
            <a:chOff x="0" y="1"/>
            <a:chExt cx="17911629" cy="8517666"/>
          </a:xfrm>
        </p:grpSpPr>
        <p:pic>
          <p:nvPicPr>
            <p:cNvPr id="262" name="Image" descr="Image"/>
            <p:cNvPicPr>
              <a:picLocks noChangeAspect="1"/>
            </p:cNvPicPr>
            <p:nvPr/>
          </p:nvPicPr>
          <p:blipFill>
            <a:blip r:embed="rId7">
              <a:extLst/>
            </a:blip>
            <a:stretch>
              <a:fillRect/>
            </a:stretch>
          </p:blipFill>
          <p:spPr>
            <a:xfrm rot="10784828">
              <a:off x="446177" y="38458"/>
              <a:ext cx="17446912" cy="8440753"/>
            </a:xfrm>
            <a:prstGeom prst="rect">
              <a:avLst/>
            </a:prstGeom>
            <a:ln w="12700" cap="flat">
              <a:noFill/>
              <a:miter lim="400000"/>
            </a:ln>
            <a:effectLst/>
          </p:spPr>
        </p:pic>
        <p:sp>
          <p:nvSpPr>
            <p:cNvPr id="263" name="©HST"/>
            <p:cNvSpPr txBox="1"/>
            <p:nvPr/>
          </p:nvSpPr>
          <p:spPr>
            <a:xfrm>
              <a:off x="0" y="7640359"/>
              <a:ext cx="2564853" cy="8211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700" b="0">
                  <a:solidFill>
                    <a:srgbClr val="2EF902"/>
                  </a:solidFill>
                  <a:latin typeface="Chalkduster"/>
                  <a:ea typeface="Chalkduster"/>
                  <a:cs typeface="Chalkduster"/>
                  <a:sym typeface="Chalkduster"/>
                </a:defRPr>
              </a:lvl1pPr>
            </a:lstStyle>
            <a:p>
              <a:r>
                <a:t>©HST</a:t>
              </a:r>
            </a:p>
          </p:txBody>
        </p:sp>
      </p:grpSp>
      <p:grpSp>
        <p:nvGrpSpPr>
          <p:cNvPr id="267" name="Group"/>
          <p:cNvGrpSpPr/>
          <p:nvPr/>
        </p:nvGrpSpPr>
        <p:grpSpPr>
          <a:xfrm>
            <a:off x="7192631" y="3748031"/>
            <a:ext cx="10065912" cy="9330342"/>
            <a:chOff x="0" y="0"/>
            <a:chExt cx="10065911" cy="9330340"/>
          </a:xfrm>
        </p:grpSpPr>
        <p:pic>
          <p:nvPicPr>
            <p:cNvPr id="265" name="Screenshot 2016-08-11 14.24.37.png" descr="Screenshot 2016-08-11 14.24.37.png"/>
            <p:cNvPicPr>
              <a:picLocks noChangeAspect="1"/>
            </p:cNvPicPr>
            <p:nvPr/>
          </p:nvPicPr>
          <p:blipFill>
            <a:blip r:embed="rId8">
              <a:extLst/>
            </a:blip>
            <a:stretch>
              <a:fillRect/>
            </a:stretch>
          </p:blipFill>
          <p:spPr>
            <a:xfrm>
              <a:off x="0" y="0"/>
              <a:ext cx="10065912" cy="9033894"/>
            </a:xfrm>
            <a:prstGeom prst="rect">
              <a:avLst/>
            </a:prstGeom>
            <a:ln w="12700" cap="flat">
              <a:noFill/>
              <a:miter lim="400000"/>
            </a:ln>
            <a:effectLst/>
          </p:spPr>
        </p:pic>
        <p:sp>
          <p:nvSpPr>
            <p:cNvPr id="266" name="©Hurt"/>
            <p:cNvSpPr txBox="1"/>
            <p:nvPr/>
          </p:nvSpPr>
          <p:spPr>
            <a:xfrm>
              <a:off x="315730" y="8562545"/>
              <a:ext cx="1825419" cy="7677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b="0">
                  <a:solidFill>
                    <a:srgbClr val="2EF902"/>
                  </a:solidFill>
                  <a:latin typeface="Chalkduster"/>
                  <a:ea typeface="Chalkduster"/>
                  <a:cs typeface="Chalkduster"/>
                  <a:sym typeface="Chalkduster"/>
                </a:defRPr>
              </a:lvl1pPr>
            </a:lstStyle>
            <a:p>
              <a:r>
                <a:t>©Hurt</a:t>
              </a:r>
            </a:p>
          </p:txBody>
        </p:sp>
      </p:grpSp>
      <p:sp>
        <p:nvSpPr>
          <p:cNvPr id="268" name="It is extremely difficult to imagine that the observed complexity of star formation results in a universal IMF (Kennicutt  1998)"/>
          <p:cNvSpPr txBox="1">
            <a:spLocks noGrp="1"/>
          </p:cNvSpPr>
          <p:nvPr>
            <p:ph type="title"/>
          </p:nvPr>
        </p:nvSpPr>
        <p:spPr>
          <a:xfrm>
            <a:off x="1238250" y="139700"/>
            <a:ext cx="21907500" cy="3132981"/>
          </a:xfrm>
          <a:prstGeom prst="rect">
            <a:avLst/>
          </a:prstGeom>
        </p:spPr>
        <p:txBody>
          <a:bodyPr/>
          <a:lstStyle>
            <a:lvl1pPr algn="ctr" defTabSz="457200">
              <a:defRPr sz="5000" cap="none" spc="0">
                <a:solidFill>
                  <a:srgbClr val="FFFB00"/>
                </a:solidFill>
              </a:defRPr>
            </a:lvl1pPr>
          </a:lstStyle>
          <a:p>
            <a:r>
              <a:t>It is extremely difficult to imagine that the observed complexity of star formation results in a universal IMF (Kennicutt  1998)</a:t>
            </a:r>
          </a:p>
        </p:txBody>
      </p:sp>
      <p:sp>
        <p:nvSpPr>
          <p:cNvPr id="269" name="environmental variations"/>
          <p:cNvSpPr txBox="1"/>
          <p:nvPr/>
        </p:nvSpPr>
        <p:spPr>
          <a:xfrm rot="20099502">
            <a:off x="252980" y="4282916"/>
            <a:ext cx="6217378" cy="19209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600" b="0">
                <a:solidFill>
                  <a:srgbClr val="00F514"/>
                </a:solidFill>
                <a:latin typeface="Chalkduster"/>
                <a:ea typeface="Chalkduster"/>
                <a:cs typeface="Chalkduster"/>
                <a:sym typeface="Chalkduster"/>
              </a:defRPr>
            </a:lvl1pPr>
          </a:lstStyle>
          <a:p>
            <a:r>
              <a:t>environmental variations</a:t>
            </a:r>
          </a:p>
        </p:txBody>
      </p:sp>
      <p:sp>
        <p:nvSpPr>
          <p:cNvPr id="270" name="time variations?"/>
          <p:cNvSpPr txBox="1"/>
          <p:nvPr/>
        </p:nvSpPr>
        <p:spPr>
          <a:xfrm rot="1192767">
            <a:off x="18007581" y="7598668"/>
            <a:ext cx="6217377" cy="192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600" b="0">
                <a:solidFill>
                  <a:srgbClr val="00F514"/>
                </a:solidFill>
                <a:latin typeface="Chalkduster"/>
                <a:ea typeface="Chalkduster"/>
                <a:cs typeface="Chalkduster"/>
                <a:sym typeface="Chalkduster"/>
              </a:defRPr>
            </a:lvl1pPr>
          </a:lstStyle>
          <a:p>
            <a:r>
              <a:t>time variations?</a:t>
            </a:r>
          </a:p>
        </p:txBody>
      </p:sp>
      <p:sp>
        <p:nvSpPr>
          <p:cNvPr id="271" name="radial variations"/>
          <p:cNvSpPr txBox="1"/>
          <p:nvPr/>
        </p:nvSpPr>
        <p:spPr>
          <a:xfrm rot="454">
            <a:off x="9492925" y="3166845"/>
            <a:ext cx="6217378" cy="192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600" b="0">
                <a:solidFill>
                  <a:srgbClr val="00F514"/>
                </a:solidFill>
                <a:latin typeface="Chalkduster"/>
                <a:ea typeface="Chalkduster"/>
                <a:cs typeface="Chalkduster"/>
                <a:sym typeface="Chalkduster"/>
              </a:defRPr>
            </a:lvl1pPr>
          </a:lstStyle>
          <a:p>
            <a:r>
              <a:t>radial variations</a:t>
            </a:r>
          </a:p>
        </p:txBody>
      </p:sp>
      <p:sp>
        <p:nvSpPr>
          <p:cNvPr id="272" name="Rectangle"/>
          <p:cNvSpPr/>
          <p:nvPr/>
        </p:nvSpPr>
        <p:spPr>
          <a:xfrm>
            <a:off x="18046700" y="7641039"/>
            <a:ext cx="573088" cy="550368"/>
          </a:xfrm>
          <a:prstGeom prst="rect">
            <a:avLst/>
          </a:prstGeom>
          <a:blipFill>
            <a:blip r:embed="rId9"/>
          </a:blipFill>
          <a:ln w="12700">
            <a:miter lim="400000"/>
          </a:ln>
        </p:spPr>
        <p:txBody>
          <a:bodyPr lIns="50800" tIns="50800" rIns="50800" bIns="50800" anchor="ctr"/>
          <a:lstStyle/>
          <a:p>
            <a:pPr>
              <a:defRPr sz="3200" b="0" cap="all" spc="512">
                <a:latin typeface="Avenir Medium"/>
                <a:ea typeface="Avenir Medium"/>
                <a:cs typeface="Avenir Medium"/>
                <a:sym typeface="Avenir Medium"/>
              </a:defRPr>
            </a:pPr>
            <a:endParaRPr/>
          </a:p>
        </p:txBody>
      </p:sp>
      <p:sp>
        <p:nvSpPr>
          <p:cNvPr id="273" name="Is there any observational evidence?"/>
          <p:cNvSpPr txBox="1"/>
          <p:nvPr/>
        </p:nvSpPr>
        <p:spPr>
          <a:xfrm rot="21206949">
            <a:off x="5485953" y="9209806"/>
            <a:ext cx="12480578" cy="2140055"/>
          </a:xfrm>
          <a:prstGeom prst="rect">
            <a:avLst/>
          </a:prstGeom>
          <a:gradFill>
            <a:gsLst>
              <a:gs pos="0">
                <a:srgbClr val="010305"/>
              </a:gs>
              <a:gs pos="100000">
                <a:srgbClr val="1E356C">
                  <a:alpha val="60000"/>
                </a:srgbClr>
              </a:gs>
            </a:gsLst>
            <a:lin ang="5400000"/>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452627">
              <a:defRPr sz="6237" b="0">
                <a:solidFill>
                  <a:srgbClr val="FFFB00"/>
                </a:solidFill>
                <a:latin typeface="Chalkduster"/>
                <a:ea typeface="Chalkduster"/>
                <a:cs typeface="Chalkduster"/>
                <a:sym typeface="Chalkduster"/>
              </a:defRPr>
            </a:lvl1pPr>
          </a:lstStyle>
          <a:p>
            <a:r>
              <a:t>Is there any observational evidence?</a:t>
            </a:r>
          </a:p>
        </p:txBody>
      </p:sp>
      <p:sp>
        <p:nvSpPr>
          <p:cNvPr id="274" name="Rounded Rectangle"/>
          <p:cNvSpPr/>
          <p:nvPr/>
        </p:nvSpPr>
        <p:spPr>
          <a:xfrm>
            <a:off x="17908925" y="7463544"/>
            <a:ext cx="848637" cy="905359"/>
          </a:xfrm>
          <a:prstGeom prst="roundRect">
            <a:avLst>
              <a:gd name="adj" fmla="val 15000"/>
            </a:avLst>
          </a:prstGeom>
          <a:solidFill>
            <a:srgbClr val="000000"/>
          </a:solidFill>
          <a:ln w="12700">
            <a:miter lim="400000"/>
          </a:ln>
        </p:spPr>
        <p:txBody>
          <a:bodyPr lIns="50800" tIns="50800" rIns="50800" bIns="50800" anchor="ctr"/>
          <a:lstStyle/>
          <a:p>
            <a:pPr>
              <a:defRPr sz="3200" b="0" cap="all" spc="512">
                <a:latin typeface="Avenir Medium"/>
                <a:ea typeface="Avenir Medium"/>
                <a:cs typeface="Avenir Medium"/>
                <a:sym typeface="Avenir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69"/>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2" nodeType="afterEffect">
                                  <p:stCondLst>
                                    <p:cond delay="0"/>
                                  </p:stCondLst>
                                  <p:iterate>
                                    <p:tmAbs val="0"/>
                                  </p:iterate>
                                  <p:childTnLst>
                                    <p:set>
                                      <p:cBhvr>
                                        <p:cTn id="9" fill="hold"/>
                                        <p:tgtEl>
                                          <p:spTgt spid="260"/>
                                        </p:tgtEl>
                                        <p:attrNameLst>
                                          <p:attrName>style.visibility</p:attrName>
                                        </p:attrNameLst>
                                      </p:cBhvr>
                                      <p:to>
                                        <p:strVal val="visible"/>
                                      </p:to>
                                    </p:set>
                                    <p:animEffect transition="in" filter="wipe(left)">
                                      <p:cBhvr>
                                        <p:cTn id="10" dur="1500"/>
                                        <p:tgtEl>
                                          <p:spTgt spid="260"/>
                                        </p:tgtEl>
                                      </p:cBhvr>
                                    </p:animEffect>
                                  </p:childTnLst>
                                </p:cTn>
                              </p:par>
                            </p:childTnLst>
                          </p:cTn>
                        </p:par>
                        <p:par>
                          <p:cTn id="11" fill="hold">
                            <p:stCondLst>
                              <p:cond delay="1500"/>
                            </p:stCondLst>
                            <p:childTnLst>
                              <p:par>
                                <p:cTn id="12" presetID="22" presetClass="entr" presetSubtype="8" fill="hold" grpId="3" nodeType="afterEffect">
                                  <p:stCondLst>
                                    <p:cond delay="2000"/>
                                  </p:stCondLst>
                                  <p:iterate>
                                    <p:tmAbs val="0"/>
                                  </p:iterate>
                                  <p:childTnLst>
                                    <p:set>
                                      <p:cBhvr>
                                        <p:cTn id="13" fill="hold"/>
                                        <p:tgtEl>
                                          <p:spTgt spid="261"/>
                                        </p:tgtEl>
                                        <p:attrNameLst>
                                          <p:attrName>style.visibility</p:attrName>
                                        </p:attrNameLst>
                                      </p:cBhvr>
                                      <p:to>
                                        <p:strVal val="visible"/>
                                      </p:to>
                                    </p:set>
                                    <p:animEffect transition="in" filter="wipe(left)">
                                      <p:cBhvr>
                                        <p:cTn id="14" dur="1500"/>
                                        <p:tgtEl>
                                          <p:spTgt spid="261"/>
                                        </p:tgtEl>
                                      </p:cBhvr>
                                    </p:animEffect>
                                  </p:childTnLst>
                                </p:cTn>
                              </p:par>
                            </p:childTnLst>
                          </p:cTn>
                        </p:par>
                        <p:par>
                          <p:cTn id="15" fill="hold">
                            <p:stCondLst>
                              <p:cond delay="5000"/>
                            </p:stCondLst>
                            <p:childTnLst>
                              <p:par>
                                <p:cTn id="16" presetID="22" presetClass="entr" presetSubtype="8" fill="hold" grpId="4" nodeType="afterEffect">
                                  <p:stCondLst>
                                    <p:cond delay="0"/>
                                  </p:stCondLst>
                                  <p:iterate>
                                    <p:tmAbs val="0"/>
                                  </p:iterate>
                                  <p:childTnLst>
                                    <p:set>
                                      <p:cBhvr>
                                        <p:cTn id="17" fill="hold"/>
                                        <p:tgtEl>
                                          <p:spTgt spid="264"/>
                                        </p:tgtEl>
                                        <p:attrNameLst>
                                          <p:attrName>style.visibility</p:attrName>
                                        </p:attrNameLst>
                                      </p:cBhvr>
                                      <p:to>
                                        <p:strVal val="visible"/>
                                      </p:to>
                                    </p:set>
                                    <p:animEffect transition="in" filter="wipe(left)">
                                      <p:cBhvr>
                                        <p:cTn id="18" dur="1500"/>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7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6" nodeType="afterEffect">
                                  <p:stCondLst>
                                    <p:cond delay="0"/>
                                  </p:stCondLst>
                                  <p:iterate>
                                    <p:tmAbs val="0"/>
                                  </p:iterate>
                                  <p:childTnLst>
                                    <p:set>
                                      <p:cBhvr>
                                        <p:cTn id="25" fill="hold"/>
                                        <p:tgtEl>
                                          <p:spTgt spid="2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271"/>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8" nodeType="afterEffect">
                                  <p:stCondLst>
                                    <p:cond delay="0"/>
                                  </p:stCondLst>
                                  <p:iterate>
                                    <p:tmAbs val="0"/>
                                  </p:iterate>
                                  <p:childTnLst>
                                    <p:set>
                                      <p:cBhvr>
                                        <p:cTn id="32" fill="hold"/>
                                        <p:tgtEl>
                                          <p:spTgt spid="2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6" animBg="1" advAuto="0"/>
      <p:bldP spid="260" grpId="2" animBg="1" advAuto="0"/>
      <p:bldP spid="261" grpId="3" animBg="1" advAuto="0"/>
      <p:bldP spid="264" grpId="4" animBg="1" advAuto="0"/>
      <p:bldP spid="267" grpId="8" animBg="1" advAuto="0"/>
      <p:bldP spid="269" grpId="1" animBg="1" advAuto="0"/>
      <p:bldP spid="270" grpId="5" animBg="1" advAuto="0"/>
      <p:bldP spid="271" grpId="7" animBg="1" advAuto="0"/>
      <p:bldP spid="273" grpId="9"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2" name="Group"/>
          <p:cNvGrpSpPr/>
          <p:nvPr/>
        </p:nvGrpSpPr>
        <p:grpSpPr>
          <a:xfrm>
            <a:off x="301055" y="3078489"/>
            <a:ext cx="21346240" cy="10451194"/>
            <a:chOff x="0" y="0"/>
            <a:chExt cx="21346239" cy="10451193"/>
          </a:xfrm>
        </p:grpSpPr>
        <p:grpSp>
          <p:nvGrpSpPr>
            <p:cNvPr id="280" name="Group"/>
            <p:cNvGrpSpPr/>
            <p:nvPr/>
          </p:nvGrpSpPr>
          <p:grpSpPr>
            <a:xfrm>
              <a:off x="0" y="0"/>
              <a:ext cx="21346240" cy="10451193"/>
              <a:chOff x="0" y="0"/>
              <a:chExt cx="21346239" cy="10451192"/>
            </a:xfrm>
          </p:grpSpPr>
          <p:sp>
            <p:nvSpPr>
              <p:cNvPr id="278" name="©van Dokkum2012"/>
              <p:cNvSpPr txBox="1"/>
              <p:nvPr/>
            </p:nvSpPr>
            <p:spPr>
              <a:xfrm>
                <a:off x="5138413" y="9721160"/>
                <a:ext cx="5314678" cy="730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900" b="0">
                    <a:solidFill>
                      <a:srgbClr val="2EF902"/>
                    </a:solidFill>
                    <a:latin typeface="Chalkduster"/>
                    <a:ea typeface="Chalkduster"/>
                    <a:cs typeface="Chalkduster"/>
                    <a:sym typeface="Chalkduster"/>
                  </a:defRPr>
                </a:lvl1pPr>
              </a:lstStyle>
              <a:p>
                <a:r>
                  <a:t>©van Dokkum2012</a:t>
                </a:r>
              </a:p>
            </p:txBody>
          </p:sp>
          <p:pic>
            <p:nvPicPr>
              <p:cNvPr id="279" name="Screenshot 2016-08-11 16.23.52.png" descr="Screenshot 2016-08-11 16.23.52.png"/>
              <p:cNvPicPr>
                <a:picLocks noChangeAspect="1"/>
              </p:cNvPicPr>
              <p:nvPr/>
            </p:nvPicPr>
            <p:blipFill>
              <a:blip r:embed="rId3">
                <a:extLst/>
              </a:blip>
              <a:stretch>
                <a:fillRect/>
              </a:stretch>
            </p:blipFill>
            <p:spPr>
              <a:xfrm>
                <a:off x="0" y="0"/>
                <a:ext cx="21346240" cy="10417596"/>
              </a:xfrm>
              <a:prstGeom prst="rect">
                <a:avLst/>
              </a:prstGeom>
              <a:ln w="12700" cap="flat">
                <a:noFill/>
                <a:miter lim="400000"/>
              </a:ln>
              <a:effectLst/>
            </p:spPr>
          </p:pic>
        </p:grpSp>
        <p:sp>
          <p:nvSpPr>
            <p:cNvPr id="281" name="©van Dokkum2012"/>
            <p:cNvSpPr txBox="1"/>
            <p:nvPr/>
          </p:nvSpPr>
          <p:spPr>
            <a:xfrm>
              <a:off x="5419276" y="9774171"/>
              <a:ext cx="5426845" cy="6666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700" b="0">
                  <a:solidFill>
                    <a:srgbClr val="2EF902"/>
                  </a:solidFill>
                  <a:latin typeface="Chalkduster"/>
                  <a:ea typeface="Chalkduster"/>
                  <a:cs typeface="Chalkduster"/>
                  <a:sym typeface="Chalkduster"/>
                </a:defRPr>
              </a:lvl1pPr>
            </a:lstStyle>
            <a:p>
              <a:r>
                <a:t>©van Dokkum2012</a:t>
              </a:r>
            </a:p>
          </p:txBody>
        </p:sp>
      </p:grpSp>
      <p:sp>
        <p:nvSpPr>
          <p:cNvPr id="283" name="ETG absorption line/SSP studies show IMF variation with velocity dispersion"/>
          <p:cNvSpPr txBox="1">
            <a:spLocks noGrp="1"/>
          </p:cNvSpPr>
          <p:nvPr>
            <p:ph type="title"/>
          </p:nvPr>
        </p:nvSpPr>
        <p:spPr>
          <a:xfrm>
            <a:off x="215900" y="266700"/>
            <a:ext cx="23952199" cy="2333229"/>
          </a:xfrm>
          <a:prstGeom prst="rect">
            <a:avLst/>
          </a:prstGeom>
        </p:spPr>
        <p:txBody>
          <a:bodyPr/>
          <a:lstStyle>
            <a:lvl1pPr algn="ctr">
              <a:defRPr sz="6500" cap="none" spc="1040"/>
            </a:lvl1pPr>
          </a:lstStyle>
          <a:p>
            <a:r>
              <a:t>ETG absorption line/SSP studies show IMF variation with velocity dispersion</a:t>
            </a:r>
          </a:p>
        </p:txBody>
      </p:sp>
      <p:sp>
        <p:nvSpPr>
          <p:cNvPr id="284" name="Text"/>
          <p:cNvSpPr txBox="1"/>
          <p:nvPr/>
        </p:nvSpPr>
        <p:spPr>
          <a:xfrm>
            <a:off x="11483035" y="6324600"/>
            <a:ext cx="1417930" cy="1066801"/>
          </a:xfrm>
          <a:prstGeom prst="rect">
            <a:avLst/>
          </a:prstGeom>
          <a:ln w="12700">
            <a:miter lim="400000"/>
          </a:ln>
        </p:spPr>
        <p:txBody>
          <a:bodyPr wrap="none" lIns="50800" tIns="50800" rIns="50800" bIns="50800" anchor="ctr">
            <a:spAutoFit/>
          </a:bodyPr>
          <a:lstStyle/>
          <a:p>
            <a:pPr>
              <a:defRPr sz="5600" b="0">
                <a:latin typeface="Avenir Light"/>
                <a:ea typeface="Avenir Light"/>
                <a:cs typeface="Avenir Light"/>
                <a:sym typeface="Avenir Light"/>
              </a:defRPr>
            </a:pPr>
            <a:endParaRPr/>
          </a:p>
        </p:txBody>
      </p:sp>
      <p:sp>
        <p:nvSpPr>
          <p:cNvPr id="285" name="strong in dwarf stars"/>
          <p:cNvSpPr txBox="1"/>
          <p:nvPr/>
        </p:nvSpPr>
        <p:spPr>
          <a:xfrm rot="8694">
            <a:off x="5110327" y="5490169"/>
            <a:ext cx="6217378" cy="1920971"/>
          </a:xfrm>
          <a:prstGeom prst="rect">
            <a:avLst/>
          </a:prstGeom>
          <a:solidFill>
            <a:srgbClr val="6B35FF">
              <a:alpha val="8660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600" b="0">
                <a:solidFill>
                  <a:srgbClr val="00F514"/>
                </a:solidFill>
                <a:latin typeface="Chalkduster"/>
                <a:ea typeface="Chalkduster"/>
                <a:cs typeface="Chalkduster"/>
                <a:sym typeface="Chalkduster"/>
              </a:defRPr>
            </a:lvl1pPr>
          </a:lstStyle>
          <a:p>
            <a:r>
              <a:t>strong in dwarf stars</a:t>
            </a:r>
          </a:p>
        </p:txBody>
      </p:sp>
      <p:sp>
        <p:nvSpPr>
          <p:cNvPr id="286" name="strong in giant stars"/>
          <p:cNvSpPr txBox="1"/>
          <p:nvPr/>
        </p:nvSpPr>
        <p:spPr>
          <a:xfrm rot="8694">
            <a:off x="15266330" y="5490169"/>
            <a:ext cx="6217377" cy="1920971"/>
          </a:xfrm>
          <a:prstGeom prst="rect">
            <a:avLst/>
          </a:prstGeom>
          <a:solidFill>
            <a:srgbClr val="6B35FF">
              <a:alpha val="8660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600" b="0">
                <a:solidFill>
                  <a:srgbClr val="00F514"/>
                </a:solidFill>
                <a:latin typeface="Chalkduster"/>
                <a:ea typeface="Chalkduster"/>
                <a:cs typeface="Chalkduster"/>
                <a:sym typeface="Chalkduster"/>
              </a:defRPr>
            </a:lvl1pPr>
          </a:lstStyle>
          <a:p>
            <a:r>
              <a:t>strong in giant stars</a:t>
            </a:r>
          </a:p>
        </p:txBody>
      </p:sp>
      <p:pic>
        <p:nvPicPr>
          <p:cNvPr id="287" name="Line" descr="Line"/>
          <p:cNvPicPr>
            <a:picLocks/>
          </p:cNvPicPr>
          <p:nvPr/>
        </p:nvPicPr>
        <p:blipFill>
          <a:blip r:embed="rId4">
            <a:extLst/>
          </a:blip>
          <a:stretch>
            <a:fillRect/>
          </a:stretch>
        </p:blipFill>
        <p:spPr>
          <a:xfrm rot="18695695">
            <a:off x="8498830" y="9896264"/>
            <a:ext cx="5947634" cy="299400"/>
          </a:xfrm>
          <a:prstGeom prst="rect">
            <a:avLst/>
          </a:prstGeom>
        </p:spPr>
      </p:pic>
      <p:pic>
        <p:nvPicPr>
          <p:cNvPr id="289" name="Line" descr="Line"/>
          <p:cNvPicPr>
            <a:picLocks/>
          </p:cNvPicPr>
          <p:nvPr/>
        </p:nvPicPr>
        <p:blipFill>
          <a:blip r:embed="rId5">
            <a:extLst/>
          </a:blip>
          <a:stretch>
            <a:fillRect/>
          </a:stretch>
        </p:blipFill>
        <p:spPr>
          <a:xfrm rot="18832181">
            <a:off x="1823831" y="9896472"/>
            <a:ext cx="5982734" cy="299400"/>
          </a:xfrm>
          <a:prstGeom prst="rect">
            <a:avLst/>
          </a:prstGeom>
        </p:spPr>
      </p:pic>
      <p:pic>
        <p:nvPicPr>
          <p:cNvPr id="291" name="Line" descr="Line"/>
          <p:cNvPicPr>
            <a:picLocks/>
          </p:cNvPicPr>
          <p:nvPr/>
        </p:nvPicPr>
        <p:blipFill>
          <a:blip r:embed="rId6">
            <a:extLst/>
          </a:blip>
          <a:stretch>
            <a:fillRect/>
          </a:stretch>
        </p:blipFill>
        <p:spPr>
          <a:xfrm rot="2521679">
            <a:off x="15470060" y="9550962"/>
            <a:ext cx="5836575" cy="299399"/>
          </a:xfrm>
          <a:prstGeom prst="rect">
            <a:avLst/>
          </a:prstGeom>
        </p:spPr>
      </p:pic>
      <p:pic>
        <p:nvPicPr>
          <p:cNvPr id="293" name="Oval" descr="Oval"/>
          <p:cNvPicPr>
            <a:picLocks/>
          </p:cNvPicPr>
          <p:nvPr/>
        </p:nvPicPr>
        <p:blipFill>
          <a:blip r:embed="rId7">
            <a:extLst/>
          </a:blip>
          <a:stretch>
            <a:fillRect/>
          </a:stretch>
        </p:blipFill>
        <p:spPr>
          <a:xfrm>
            <a:off x="3421820" y="9191417"/>
            <a:ext cx="3056546" cy="1735833"/>
          </a:xfrm>
          <a:prstGeom prst="rect">
            <a:avLst/>
          </a:prstGeom>
        </p:spPr>
      </p:pic>
      <p:pic>
        <p:nvPicPr>
          <p:cNvPr id="295" name="Oval" descr="Oval"/>
          <p:cNvPicPr>
            <a:picLocks/>
          </p:cNvPicPr>
          <p:nvPr/>
        </p:nvPicPr>
        <p:blipFill>
          <a:blip r:embed="rId7">
            <a:extLst/>
          </a:blip>
          <a:stretch>
            <a:fillRect/>
          </a:stretch>
        </p:blipFill>
        <p:spPr>
          <a:xfrm>
            <a:off x="10233111" y="9082174"/>
            <a:ext cx="3056547" cy="1735833"/>
          </a:xfrm>
          <a:prstGeom prst="rect">
            <a:avLst/>
          </a:prstGeom>
        </p:spPr>
      </p:pic>
      <p:pic>
        <p:nvPicPr>
          <p:cNvPr id="297" name="Oval" descr="Oval"/>
          <p:cNvPicPr>
            <a:picLocks/>
          </p:cNvPicPr>
          <p:nvPr/>
        </p:nvPicPr>
        <p:blipFill>
          <a:blip r:embed="rId7">
            <a:extLst/>
          </a:blip>
          <a:stretch>
            <a:fillRect/>
          </a:stretch>
        </p:blipFill>
        <p:spPr>
          <a:xfrm>
            <a:off x="17403787" y="9651937"/>
            <a:ext cx="3056546" cy="1735833"/>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8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9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28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28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29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29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2" animBg="1" advAuto="0"/>
      <p:bldP spid="286" grpId="1" animBg="1" advAuto="0"/>
      <p:bldP spid="287" grpId="4" animBg="1" advAuto="0"/>
      <p:bldP spid="289" grpId="5" animBg="1" advAuto="0"/>
      <p:bldP spid="291" grpId="3" animBg="1" advAuto="0"/>
      <p:bldP spid="293" grpId="7" animBg="1" advAuto="0"/>
      <p:bldP spid="295" grpId="6" animBg="1" advAuto="0"/>
      <p:bldP spid="297" grpId="8"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is this a local or global property?"/>
          <p:cNvGrpSpPr/>
          <p:nvPr/>
        </p:nvGrpSpPr>
        <p:grpSpPr>
          <a:xfrm rot="21297327">
            <a:off x="3861965" y="7240676"/>
            <a:ext cx="8604490" cy="2073371"/>
            <a:chOff x="0" y="0"/>
            <a:chExt cx="8604488" cy="2073369"/>
          </a:xfrm>
        </p:grpSpPr>
        <p:sp>
          <p:nvSpPr>
            <p:cNvPr id="303" name="is this a local or global property?"/>
            <p:cNvSpPr txBox="1"/>
            <p:nvPr/>
          </p:nvSpPr>
          <p:spPr>
            <a:xfrm>
              <a:off x="38100" y="38100"/>
              <a:ext cx="8528289" cy="1997170"/>
            </a:xfrm>
            <a:prstGeom prst="rect">
              <a:avLst/>
            </a:prstGeom>
            <a:solidFill>
              <a:srgbClr val="000000"/>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5600" b="0">
                  <a:solidFill>
                    <a:srgbClr val="FF337F"/>
                  </a:solidFill>
                  <a:latin typeface="Chalkduster"/>
                  <a:ea typeface="Chalkduster"/>
                  <a:cs typeface="Chalkduster"/>
                  <a:sym typeface="Chalkduster"/>
                </a:defRPr>
              </a:lvl1pPr>
            </a:lstStyle>
            <a:p>
              <a:r>
                <a:t>is this a local or global property? </a:t>
              </a:r>
            </a:p>
          </p:txBody>
        </p:sp>
        <p:pic>
          <p:nvPicPr>
            <p:cNvPr id="302" name="is this a local or global property?" descr="is this a local or global property?"/>
            <p:cNvPicPr>
              <a:picLocks/>
            </p:cNvPicPr>
            <p:nvPr/>
          </p:nvPicPr>
          <p:blipFill>
            <a:blip r:embed="rId2">
              <a:extLst/>
            </a:blip>
            <a:stretch>
              <a:fillRect/>
            </a:stretch>
          </p:blipFill>
          <p:spPr>
            <a:xfrm>
              <a:off x="0" y="0"/>
              <a:ext cx="8604489" cy="2073370"/>
            </a:xfrm>
            <a:prstGeom prst="rect">
              <a:avLst/>
            </a:prstGeom>
            <a:effectLst/>
          </p:spPr>
        </p:pic>
      </p:grpSp>
      <p:grpSp>
        <p:nvGrpSpPr>
          <p:cNvPr id="307" name="Group"/>
          <p:cNvGrpSpPr/>
          <p:nvPr/>
        </p:nvGrpSpPr>
        <p:grpSpPr>
          <a:xfrm>
            <a:off x="-19050" y="2653359"/>
            <a:ext cx="17271242" cy="10920766"/>
            <a:chOff x="0" y="0"/>
            <a:chExt cx="17271241" cy="10920765"/>
          </a:xfrm>
        </p:grpSpPr>
        <p:pic>
          <p:nvPicPr>
            <p:cNvPr id="305" name="Image" descr="Image"/>
            <p:cNvPicPr>
              <a:picLocks noChangeAspect="1"/>
            </p:cNvPicPr>
            <p:nvPr/>
          </p:nvPicPr>
          <p:blipFill>
            <a:blip r:embed="rId3">
              <a:extLst/>
            </a:blip>
            <a:stretch>
              <a:fillRect/>
            </a:stretch>
          </p:blipFill>
          <p:spPr>
            <a:xfrm>
              <a:off x="0" y="0"/>
              <a:ext cx="17271242" cy="10920766"/>
            </a:xfrm>
            <a:prstGeom prst="rect">
              <a:avLst/>
            </a:prstGeom>
            <a:ln w="12700" cap="flat">
              <a:noFill/>
              <a:miter lim="400000"/>
            </a:ln>
            <a:effectLst/>
          </p:spPr>
        </p:pic>
        <p:sp>
          <p:nvSpPr>
            <p:cNvPr id="306" name="©Duc2011"/>
            <p:cNvSpPr txBox="1"/>
            <p:nvPr/>
          </p:nvSpPr>
          <p:spPr>
            <a:xfrm>
              <a:off x="49368" y="9975826"/>
              <a:ext cx="3177029" cy="825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100" b="0">
                  <a:solidFill>
                    <a:srgbClr val="2EF902"/>
                  </a:solidFill>
                  <a:latin typeface="Chalkduster"/>
                  <a:ea typeface="Chalkduster"/>
                  <a:cs typeface="Chalkduster"/>
                  <a:sym typeface="Chalkduster"/>
                </a:defRPr>
              </a:lvl1pPr>
            </a:lstStyle>
            <a:p>
              <a:r>
                <a:t>©Duc2011</a:t>
              </a:r>
            </a:p>
          </p:txBody>
        </p:sp>
      </p:grpSp>
      <p:sp>
        <p:nvSpPr>
          <p:cNvPr id="308" name="ATLAS3D showed that regardless of the dark matter profile used IMF systematically changes as a function of stellar velocity dispersion"/>
          <p:cNvSpPr txBox="1">
            <a:spLocks noGrp="1"/>
          </p:cNvSpPr>
          <p:nvPr>
            <p:ph type="title"/>
          </p:nvPr>
        </p:nvSpPr>
        <p:spPr>
          <a:xfrm>
            <a:off x="1238250" y="215900"/>
            <a:ext cx="21907500" cy="2969915"/>
          </a:xfrm>
          <a:prstGeom prst="rect">
            <a:avLst/>
          </a:prstGeom>
        </p:spPr>
        <p:txBody>
          <a:bodyPr/>
          <a:lstStyle/>
          <a:p>
            <a:pPr algn="ctr" defTabSz="457200">
              <a:defRPr sz="4700" cap="none" spc="0">
                <a:solidFill>
                  <a:srgbClr val="FFFB00"/>
                </a:solidFill>
              </a:defRPr>
            </a:pPr>
            <a:r>
              <a:t>ATLAS</a:t>
            </a:r>
            <a:r>
              <a:rPr baseline="31999"/>
              <a:t>3D</a:t>
            </a:r>
            <a:r>
              <a:t> showed that regardless of the dark matter profile used IMF systematically changes as a function of stellar velocity dispersion </a:t>
            </a:r>
          </a:p>
        </p:txBody>
      </p:sp>
      <p:grpSp>
        <p:nvGrpSpPr>
          <p:cNvPr id="311" name="Group"/>
          <p:cNvGrpSpPr/>
          <p:nvPr/>
        </p:nvGrpSpPr>
        <p:grpSpPr>
          <a:xfrm>
            <a:off x="35206" y="2723503"/>
            <a:ext cx="15825844" cy="10780478"/>
            <a:chOff x="0" y="0"/>
            <a:chExt cx="15825843" cy="10780476"/>
          </a:xfrm>
        </p:grpSpPr>
        <p:pic>
          <p:nvPicPr>
            <p:cNvPr id="309" name="Image" descr="Image"/>
            <p:cNvPicPr>
              <a:picLocks noChangeAspect="1"/>
            </p:cNvPicPr>
            <p:nvPr/>
          </p:nvPicPr>
          <p:blipFill>
            <a:blip r:embed="rId4">
              <a:extLst/>
            </a:blip>
            <a:srcRect/>
            <a:stretch>
              <a:fillRect/>
            </a:stretch>
          </p:blipFill>
          <p:spPr>
            <a:xfrm>
              <a:off x="14477" y="0"/>
              <a:ext cx="15811367" cy="10780477"/>
            </a:xfrm>
            <a:prstGeom prst="rect">
              <a:avLst/>
            </a:prstGeom>
            <a:ln w="12700" cap="flat">
              <a:noFill/>
              <a:miter lim="400000"/>
            </a:ln>
            <a:effectLst/>
          </p:spPr>
        </p:pic>
        <p:sp>
          <p:nvSpPr>
            <p:cNvPr id="310" name="©Cappellari2012"/>
            <p:cNvSpPr txBox="1"/>
            <p:nvPr/>
          </p:nvSpPr>
          <p:spPr>
            <a:xfrm>
              <a:off x="-1" y="58779"/>
              <a:ext cx="4923153" cy="7677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b="0">
                  <a:solidFill>
                    <a:srgbClr val="2EF902"/>
                  </a:solidFill>
                  <a:latin typeface="Chalkduster"/>
                  <a:ea typeface="Chalkduster"/>
                  <a:cs typeface="Chalkduster"/>
                  <a:sym typeface="Chalkduster"/>
                </a:defRPr>
              </a:lvl1pPr>
            </a:lstStyle>
            <a:p>
              <a:r>
                <a:t>©Cappellari2012</a:t>
              </a:r>
            </a:p>
          </p:txBody>
        </p:sp>
      </p:grpSp>
      <p:pic>
        <p:nvPicPr>
          <p:cNvPr id="312" name="Image" descr="Image"/>
          <p:cNvPicPr>
            <a:picLocks noChangeAspect="1"/>
          </p:cNvPicPr>
          <p:nvPr/>
        </p:nvPicPr>
        <p:blipFill>
          <a:blip r:embed="rId5">
            <a:extLst/>
          </a:blip>
          <a:stretch>
            <a:fillRect/>
          </a:stretch>
        </p:blipFill>
        <p:spPr>
          <a:xfrm>
            <a:off x="17132300" y="2667000"/>
            <a:ext cx="7138616" cy="10707924"/>
          </a:xfrm>
          <a:prstGeom prst="rect">
            <a:avLst/>
          </a:prstGeom>
          <a:ln w="12700">
            <a:miter lim="400000"/>
          </a:ln>
        </p:spPr>
      </p:pic>
      <p:sp>
        <p:nvSpPr>
          <p:cNvPr id="313" name="Salpeter"/>
          <p:cNvSpPr txBox="1"/>
          <p:nvPr/>
        </p:nvSpPr>
        <p:spPr>
          <a:xfrm>
            <a:off x="1601729" y="5787460"/>
            <a:ext cx="1622542" cy="591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0">
                <a:solidFill>
                  <a:srgbClr val="FF45AC"/>
                </a:solidFill>
                <a:latin typeface="Chalkboard"/>
                <a:ea typeface="Chalkboard"/>
                <a:cs typeface="Chalkboard"/>
                <a:sym typeface="Chalkboard"/>
              </a:defRPr>
            </a:lvl1pPr>
          </a:lstStyle>
          <a:p>
            <a:r>
              <a:t>Salpeter</a:t>
            </a:r>
          </a:p>
        </p:txBody>
      </p:sp>
      <p:sp>
        <p:nvSpPr>
          <p:cNvPr id="314" name="Kroupa"/>
          <p:cNvSpPr txBox="1"/>
          <p:nvPr/>
        </p:nvSpPr>
        <p:spPr>
          <a:xfrm>
            <a:off x="1426628" y="6458424"/>
            <a:ext cx="1308241" cy="566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55F04"/>
                </a:solidFill>
                <a:latin typeface="Chalkboard"/>
                <a:ea typeface="Chalkboard"/>
                <a:cs typeface="Chalkboard"/>
                <a:sym typeface="Chalkboard"/>
              </a:defRPr>
            </a:lvl1pPr>
          </a:lstStyle>
          <a:p>
            <a:r>
              <a:t>Kroupa</a:t>
            </a:r>
          </a:p>
        </p:txBody>
      </p:sp>
      <p:sp>
        <p:nvSpPr>
          <p:cNvPr id="315" name="Chabrier"/>
          <p:cNvSpPr txBox="1"/>
          <p:nvPr/>
        </p:nvSpPr>
        <p:spPr>
          <a:xfrm>
            <a:off x="4528953" y="7171676"/>
            <a:ext cx="1610094" cy="566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89123C"/>
                </a:solidFill>
                <a:latin typeface="Chalkboard"/>
                <a:ea typeface="Chalkboard"/>
                <a:cs typeface="Chalkboard"/>
                <a:sym typeface="Chalkboard"/>
              </a:defRPr>
            </a:lvl1pPr>
          </a:lstStyle>
          <a:p>
            <a:r>
              <a:t>Chabrier</a:t>
            </a:r>
          </a:p>
        </p:txBody>
      </p:sp>
      <p:sp>
        <p:nvSpPr>
          <p:cNvPr id="316" name="x=-2.8 or x=-1.5"/>
          <p:cNvSpPr txBox="1"/>
          <p:nvPr/>
        </p:nvSpPr>
        <p:spPr>
          <a:xfrm>
            <a:off x="2170465" y="4584455"/>
            <a:ext cx="3025070" cy="59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b="0">
                <a:solidFill>
                  <a:srgbClr val="326FFD"/>
                </a:solidFill>
                <a:latin typeface="Chalkboard"/>
                <a:ea typeface="Chalkboard"/>
                <a:cs typeface="Chalkboard"/>
                <a:sym typeface="Chalkboard"/>
              </a:defRPr>
            </a:lvl1pPr>
          </a:lstStyle>
          <a:p>
            <a:r>
              <a:t>x=-2.8 or x=-1.5</a:t>
            </a:r>
          </a:p>
        </p:txBody>
      </p:sp>
      <p:sp>
        <p:nvSpPr>
          <p:cNvPr id="317" name="Requires a model in which stars know which kind of galaxy it will end up with (assuming dark matter content stays the same)"/>
          <p:cNvSpPr txBox="1"/>
          <p:nvPr/>
        </p:nvSpPr>
        <p:spPr>
          <a:xfrm>
            <a:off x="10910764" y="9897259"/>
            <a:ext cx="11769610" cy="2837728"/>
          </a:xfrm>
          <a:prstGeom prst="rect">
            <a:avLst/>
          </a:prstGeom>
          <a:blipFill>
            <a:blip r:embed="rId6"/>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200" b="0">
                <a:solidFill>
                  <a:srgbClr val="000000"/>
                </a:solidFill>
                <a:latin typeface="Chalkduster"/>
                <a:ea typeface="Chalkduster"/>
                <a:cs typeface="Chalkduster"/>
                <a:sym typeface="Chalkduster"/>
              </a:defRPr>
            </a:lvl1pPr>
          </a:lstStyle>
          <a:p>
            <a:r>
              <a:t>Requires a model in which stars know which kind of galaxy it will end up with (assuming dark matter content stays the same)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1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31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3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6" nodeType="clickEffect">
                                  <p:stCondLst>
                                    <p:cond delay="0"/>
                                  </p:stCondLst>
                                  <p:iterate>
                                    <p:tmAbs val="0"/>
                                  </p:iterate>
                                  <p:childTnLst>
                                    <p:set>
                                      <p:cBhvr>
                                        <p:cTn id="22"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1" animBg="1" advAuto="0"/>
      <p:bldP spid="313" grpId="3" animBg="1" advAuto="0"/>
      <p:bldP spid="314" grpId="4" animBg="1" advAuto="0"/>
      <p:bldP spid="315" grpId="5" animBg="1" advAuto="0"/>
      <p:bldP spid="316" grpId="2" animBg="1" advAuto="0"/>
      <p:bldP spid="317" grpId="6"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Isochrones"/>
          <p:cNvSpPr txBox="1">
            <a:spLocks noGrp="1"/>
          </p:cNvSpPr>
          <p:nvPr>
            <p:ph type="title"/>
          </p:nvPr>
        </p:nvSpPr>
        <p:spPr>
          <a:prstGeom prst="rect">
            <a:avLst/>
          </a:prstGeom>
        </p:spPr>
        <p:txBody>
          <a:bodyPr/>
          <a:lstStyle/>
          <a:p>
            <a:r>
              <a:t>Isochrones </a:t>
            </a:r>
          </a:p>
        </p:txBody>
      </p:sp>
      <p:pic>
        <p:nvPicPr>
          <p:cNvPr id="320" name="Screenshot 2018-11-19 15.04.30.png" descr="Screenshot 2018-11-19 15.04.30.png"/>
          <p:cNvPicPr>
            <a:picLocks noChangeAspect="1"/>
          </p:cNvPicPr>
          <p:nvPr/>
        </p:nvPicPr>
        <p:blipFill>
          <a:blip r:embed="rId2">
            <a:extLst/>
          </a:blip>
          <a:stretch>
            <a:fillRect/>
          </a:stretch>
        </p:blipFill>
        <p:spPr>
          <a:xfrm>
            <a:off x="252313" y="2433325"/>
            <a:ext cx="9902011" cy="10977677"/>
          </a:xfrm>
          <a:prstGeom prst="rect">
            <a:avLst/>
          </a:prstGeom>
          <a:ln w="12700">
            <a:miter lim="400000"/>
          </a:ln>
        </p:spPr>
      </p:pic>
      <p:sp>
        <p:nvSpPr>
          <p:cNvPr id="321" name="Specifies the location of stars in same age and metallicity in the HR diagram.…"/>
          <p:cNvSpPr txBox="1">
            <a:spLocks noGrp="1"/>
          </p:cNvSpPr>
          <p:nvPr>
            <p:ph type="body" sz="half" idx="1"/>
          </p:nvPr>
        </p:nvSpPr>
        <p:spPr>
          <a:xfrm>
            <a:off x="14228564" y="2682924"/>
            <a:ext cx="8488760" cy="10229752"/>
          </a:xfrm>
          <a:prstGeom prst="rect">
            <a:avLst/>
          </a:prstGeom>
        </p:spPr>
        <p:txBody>
          <a:bodyPr/>
          <a:lstStyle/>
          <a:p>
            <a:pPr marL="0" indent="0">
              <a:buSzTx/>
              <a:buNone/>
            </a:pPr>
            <a:r>
              <a:t>Specifies the location of stars in same age and metallicity in the HR diagram.</a:t>
            </a:r>
          </a:p>
          <a:p>
            <a:pPr marL="0" indent="0">
              <a:buSzTx/>
              <a:buNone/>
            </a:pPr>
            <a:endParaRPr/>
          </a:p>
          <a:p>
            <a:pPr marL="0" indent="0">
              <a:buSzTx/>
              <a:buNone/>
            </a:pPr>
            <a:r>
              <a:t>Massive stars are hotter and evolve off the main sequence faster that the less massive stars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Why it is necessary to model"/>
          <p:cNvSpPr txBox="1">
            <a:spLocks noGrp="1"/>
          </p:cNvSpPr>
          <p:nvPr>
            <p:ph type="title"/>
          </p:nvPr>
        </p:nvSpPr>
        <p:spPr>
          <a:prstGeom prst="rect">
            <a:avLst/>
          </a:prstGeom>
        </p:spPr>
        <p:txBody>
          <a:bodyPr/>
          <a:lstStyle/>
          <a:p>
            <a:r>
              <a:t>Why it is necessary to model</a:t>
            </a:r>
          </a:p>
        </p:txBody>
      </p:sp>
      <p:sp>
        <p:nvSpPr>
          <p:cNvPr id="182" name="Observations only have a single time snapshot and limited physical information…"/>
          <p:cNvSpPr txBox="1">
            <a:spLocks noGrp="1"/>
          </p:cNvSpPr>
          <p:nvPr>
            <p:ph type="body" idx="1"/>
          </p:nvPr>
        </p:nvSpPr>
        <p:spPr>
          <a:xfrm>
            <a:off x="1689100" y="2398643"/>
            <a:ext cx="21005800" cy="9296401"/>
          </a:xfrm>
          <a:prstGeom prst="rect">
            <a:avLst/>
          </a:prstGeom>
        </p:spPr>
        <p:txBody>
          <a:bodyPr/>
          <a:lstStyle/>
          <a:p>
            <a:r>
              <a:t>Observations only have a single time snapshot and limited physical information</a:t>
            </a:r>
          </a:p>
          <a:p>
            <a:r>
              <a:t>Can use analytical models but has very large simplifications since the real Universe is very complicated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Isochrones"/>
          <p:cNvSpPr txBox="1">
            <a:spLocks noGrp="1"/>
          </p:cNvSpPr>
          <p:nvPr>
            <p:ph type="title"/>
          </p:nvPr>
        </p:nvSpPr>
        <p:spPr>
          <a:prstGeom prst="rect">
            <a:avLst/>
          </a:prstGeom>
        </p:spPr>
        <p:txBody>
          <a:bodyPr/>
          <a:lstStyle/>
          <a:p>
            <a:r>
              <a:t>Isochrones </a:t>
            </a:r>
          </a:p>
        </p:txBody>
      </p:sp>
      <p:sp>
        <p:nvSpPr>
          <p:cNvPr id="324" name="Evolutionary tracks are discretely sampled, so special attention should be given to interpolation.…"/>
          <p:cNvSpPr txBox="1">
            <a:spLocks noGrp="1"/>
          </p:cNvSpPr>
          <p:nvPr>
            <p:ph type="body" idx="1"/>
          </p:nvPr>
        </p:nvSpPr>
        <p:spPr>
          <a:xfrm>
            <a:off x="1689100" y="3149600"/>
            <a:ext cx="21005800" cy="10338504"/>
          </a:xfrm>
          <a:prstGeom prst="rect">
            <a:avLst/>
          </a:prstGeom>
        </p:spPr>
        <p:txBody>
          <a:bodyPr/>
          <a:lstStyle/>
          <a:p>
            <a:pPr marL="463550" indent="-463550" defTabSz="602615">
              <a:spcBef>
                <a:spcPts val="4300"/>
              </a:spcBef>
              <a:defRPr sz="3504"/>
            </a:pPr>
            <a:r>
              <a:t>Evolutionary tracks are discretely sampled, so special attention should be given to interpolation. </a:t>
            </a:r>
          </a:p>
          <a:p>
            <a:pPr marL="463550" indent="-463550" defTabSz="602615">
              <a:spcBef>
                <a:spcPts val="4300"/>
              </a:spcBef>
              <a:defRPr sz="3504"/>
            </a:pPr>
            <a:r>
              <a:t>Most common tracks span a wide range in age (mass) and chemical composition. </a:t>
            </a:r>
          </a:p>
          <a:p>
            <a:pPr marL="1390650" lvl="2" indent="-463550" defTabSz="602615">
              <a:spcBef>
                <a:spcPts val="4300"/>
              </a:spcBef>
              <a:buSzPct val="50000"/>
              <a:buBlip>
                <a:blip r:embed="rId2"/>
              </a:buBlip>
              <a:defRPr sz="3504"/>
            </a:pPr>
            <a:r>
              <a:t>Padova models</a:t>
            </a:r>
          </a:p>
          <a:p>
            <a:pPr marL="1390650" lvl="2" indent="-463550" defTabSz="602615">
              <a:spcBef>
                <a:spcPts val="4300"/>
              </a:spcBef>
              <a:buSzPct val="50000"/>
              <a:buBlip>
                <a:blip r:embed="rId2"/>
              </a:buBlip>
              <a:defRPr sz="3504"/>
            </a:pPr>
            <a:r>
              <a:t>BaSTI models</a:t>
            </a:r>
          </a:p>
          <a:p>
            <a:pPr marL="463550" indent="-463550" defTabSz="602615">
              <a:spcBef>
                <a:spcPts val="4300"/>
              </a:spcBef>
              <a:defRPr sz="3504"/>
            </a:pPr>
            <a:r>
              <a:t>Some models focus specially on certain types of stars</a:t>
            </a:r>
          </a:p>
          <a:p>
            <a:pPr marL="1390650" lvl="2" indent="-463550" defTabSz="602615">
              <a:spcBef>
                <a:spcPts val="4300"/>
              </a:spcBef>
              <a:buSzPct val="50000"/>
              <a:buBlip>
                <a:blip r:embed="rId2"/>
              </a:buBlip>
              <a:defRPr sz="3504"/>
            </a:pPr>
            <a:r>
              <a:t>Geneva models: high mass, rotation, W-R stars but no small mass stars</a:t>
            </a:r>
          </a:p>
          <a:p>
            <a:pPr marL="1390650" lvl="2" indent="-463550" defTabSz="602615">
              <a:spcBef>
                <a:spcPts val="4300"/>
              </a:spcBef>
              <a:buSzPct val="50000"/>
              <a:buBlip>
                <a:blip r:embed="rId2"/>
              </a:buBlip>
              <a:defRPr sz="3504"/>
            </a:pPr>
            <a:r>
              <a:t>Y2 and Victoria Regina models: RGB stars, HB stars</a:t>
            </a:r>
          </a:p>
          <a:p>
            <a:pPr marL="1390650" lvl="2" indent="-463550" defTabSz="602615">
              <a:spcBef>
                <a:spcPts val="4300"/>
              </a:spcBef>
              <a:buSzPct val="50000"/>
              <a:buBlip>
                <a:blip r:embed="rId2"/>
              </a:buBlip>
              <a:defRPr sz="3504"/>
            </a:pPr>
            <a:r>
              <a:t>Lyon models: brown dwarf stars, very low mass stars </a:t>
            </a:r>
          </a:p>
          <a:p>
            <a:pPr marL="463550" indent="-463550" defTabSz="602615">
              <a:spcBef>
                <a:spcPts val="4300"/>
              </a:spcBef>
              <a:defRPr sz="3504"/>
            </a:pPr>
            <a:r>
              <a:t>MESA code: highly modular, and sophisticated stellar evolution code that includes the latest stellar interior ingredients, including opacity tables, equations of state, nuclear reaction networks, and surface boundary conditions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Isochrones"/>
          <p:cNvSpPr txBox="1">
            <a:spLocks noGrp="1"/>
          </p:cNvSpPr>
          <p:nvPr>
            <p:ph type="title"/>
          </p:nvPr>
        </p:nvSpPr>
        <p:spPr>
          <a:prstGeom prst="rect">
            <a:avLst/>
          </a:prstGeom>
        </p:spPr>
        <p:txBody>
          <a:bodyPr/>
          <a:lstStyle/>
          <a:p>
            <a:r>
              <a:t>Isochrones</a:t>
            </a:r>
          </a:p>
        </p:txBody>
      </p:sp>
      <p:sp>
        <p:nvSpPr>
          <p:cNvPr id="327" name="Effects of rotation…"/>
          <p:cNvSpPr txBox="1">
            <a:spLocks noGrp="1"/>
          </p:cNvSpPr>
          <p:nvPr>
            <p:ph type="body" idx="1"/>
          </p:nvPr>
        </p:nvSpPr>
        <p:spPr>
          <a:xfrm>
            <a:off x="1689100" y="3149600"/>
            <a:ext cx="21005800" cy="10293626"/>
          </a:xfrm>
          <a:prstGeom prst="rect">
            <a:avLst/>
          </a:prstGeom>
        </p:spPr>
        <p:txBody>
          <a:bodyPr/>
          <a:lstStyle/>
          <a:p>
            <a:pPr marL="615950" indent="-615950" defTabSz="800735">
              <a:spcBef>
                <a:spcPts val="5700"/>
              </a:spcBef>
              <a:defRPr sz="4656"/>
            </a:pPr>
            <a:r>
              <a:t>Effects of rotation</a:t>
            </a:r>
          </a:p>
          <a:p>
            <a:pPr marL="1231900" lvl="1" indent="-615950" defTabSz="800735">
              <a:spcBef>
                <a:spcPts val="5700"/>
              </a:spcBef>
              <a:buSzPct val="50000"/>
              <a:buBlip>
                <a:blip r:embed="rId2"/>
              </a:buBlip>
              <a:defRPr sz="4656"/>
            </a:pPr>
            <a:r>
              <a:t>Only a few SSP codes consider effects of stellar rotation. i.e., Geneva models, MIST models</a:t>
            </a:r>
          </a:p>
          <a:p>
            <a:pPr marL="1231900" lvl="1" indent="-615950" defTabSz="800735">
              <a:spcBef>
                <a:spcPts val="5700"/>
              </a:spcBef>
              <a:buSzPct val="50000"/>
              <a:buBlip>
                <a:blip r:embed="rId2"/>
              </a:buBlip>
              <a:defRPr sz="4656"/>
            </a:pPr>
            <a:r>
              <a:t>Rotation can increase the life time of MS stars by ~25%, lowers the effective surface gravity, lowers the opacity in the radiative envelope, increases the luminosity, and changes the ratio of red to blue supergiants.</a:t>
            </a:r>
          </a:p>
          <a:p>
            <a:pPr marL="1231900" lvl="1" indent="-615950" defTabSz="800735">
              <a:spcBef>
                <a:spcPts val="5700"/>
              </a:spcBef>
              <a:buSzPct val="50000"/>
              <a:buBlip>
                <a:blip r:embed="rId2"/>
              </a:buBlip>
              <a:defRPr sz="4656"/>
            </a:pPr>
            <a:r>
              <a:t> The mixing to the surface of hydrogen burning products caused by rotation will also affect the number and type of WR stars. </a:t>
            </a:r>
          </a:p>
          <a:p>
            <a:pPr marL="1231900" lvl="1" indent="-615950" defTabSz="800735">
              <a:spcBef>
                <a:spcPts val="5700"/>
              </a:spcBef>
              <a:buSzPct val="50000"/>
              <a:buBlip>
                <a:blip r:embed="rId2"/>
              </a:buBlip>
              <a:defRPr sz="4656"/>
            </a:pPr>
            <a:r>
              <a:t>Additionally, rotation can increase the amount of ionising photons by ~1 magnitude and make the colours bluer by 0.1-1 magnitude.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Isochrones"/>
          <p:cNvSpPr txBox="1">
            <a:spLocks noGrp="1"/>
          </p:cNvSpPr>
          <p:nvPr>
            <p:ph type="title"/>
          </p:nvPr>
        </p:nvSpPr>
        <p:spPr>
          <a:prstGeom prst="rect">
            <a:avLst/>
          </a:prstGeom>
        </p:spPr>
        <p:txBody>
          <a:bodyPr/>
          <a:lstStyle/>
          <a:p>
            <a:r>
              <a:t>Isochrones</a:t>
            </a:r>
          </a:p>
        </p:txBody>
      </p:sp>
      <p:sp>
        <p:nvSpPr>
          <p:cNvPr id="330" name="Effects of binaries…"/>
          <p:cNvSpPr txBox="1">
            <a:spLocks noGrp="1"/>
          </p:cNvSpPr>
          <p:nvPr>
            <p:ph type="body" idx="1"/>
          </p:nvPr>
        </p:nvSpPr>
        <p:spPr>
          <a:xfrm>
            <a:off x="1689100" y="3149600"/>
            <a:ext cx="21005800" cy="10293626"/>
          </a:xfrm>
          <a:prstGeom prst="rect">
            <a:avLst/>
          </a:prstGeom>
        </p:spPr>
        <p:txBody>
          <a:bodyPr/>
          <a:lstStyle/>
          <a:p>
            <a:pPr marL="628650" indent="-628650" defTabSz="817244">
              <a:spcBef>
                <a:spcPts val="5800"/>
              </a:spcBef>
              <a:defRPr sz="4752"/>
            </a:pPr>
            <a:r>
              <a:t>Effects of binaries</a:t>
            </a:r>
          </a:p>
          <a:p>
            <a:pPr marL="1257300" lvl="1" indent="-628650" defTabSz="817244">
              <a:spcBef>
                <a:spcPts val="5800"/>
              </a:spcBef>
              <a:buSzPct val="50000"/>
              <a:buBlip>
                <a:blip r:embed="rId2"/>
              </a:buBlip>
              <a:defRPr sz="4752"/>
            </a:pPr>
            <a:r>
              <a:t>So far only BPASS models incorporate effects of binary evolution in stars</a:t>
            </a:r>
          </a:p>
          <a:p>
            <a:pPr marL="1257300" lvl="1" indent="-628650" defTabSz="817244">
              <a:spcBef>
                <a:spcPts val="5800"/>
              </a:spcBef>
              <a:buSzPct val="50000"/>
              <a:buBlip>
                <a:blip r:embed="rId2"/>
              </a:buBlip>
              <a:defRPr sz="4752"/>
            </a:pPr>
            <a:r>
              <a:t>Binaries will increase the life-time of massive stars, lead to QHE effects giving rise to rapidly rotating stars (contributing to similar effects to rotation). </a:t>
            </a:r>
          </a:p>
          <a:p>
            <a:pPr marL="1257300" lvl="1" indent="-628650" defTabSz="817244">
              <a:spcBef>
                <a:spcPts val="5800"/>
              </a:spcBef>
              <a:buSzPct val="50000"/>
              <a:buBlip>
                <a:blip r:embed="rId2"/>
              </a:buBlip>
              <a:defRPr sz="4752"/>
            </a:pPr>
            <a:r>
              <a:t> Binaries will decrease the metallicity threshold to produce W-R stars.</a:t>
            </a:r>
          </a:p>
          <a:p>
            <a:pPr marL="1257300" lvl="1" indent="-628650" defTabSz="817244">
              <a:spcBef>
                <a:spcPts val="5800"/>
              </a:spcBef>
              <a:buSzPct val="50000"/>
              <a:buBlip>
                <a:blip r:embed="rId2"/>
              </a:buBlip>
              <a:defRPr sz="4752"/>
            </a:pPr>
            <a:r>
              <a:t>May also create blue straggler stars and extreme HB stars, which would suggest that binary evolution can affect older stellar populations as well.</a:t>
            </a:r>
          </a:p>
          <a:p>
            <a:pPr marL="1257300" lvl="1" indent="-628650" defTabSz="817244">
              <a:spcBef>
                <a:spcPts val="5800"/>
              </a:spcBef>
              <a:buSzPct val="50000"/>
              <a:buBlip>
                <a:blip r:embed="rId2"/>
              </a:buBlip>
              <a:defRPr sz="4752"/>
            </a:pPr>
            <a:r>
              <a:t>Currently BPASS models does not consider stellar rotation</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tellar spectra"/>
          <p:cNvSpPr txBox="1">
            <a:spLocks noGrp="1"/>
          </p:cNvSpPr>
          <p:nvPr>
            <p:ph type="title"/>
          </p:nvPr>
        </p:nvSpPr>
        <p:spPr>
          <a:prstGeom prst="rect">
            <a:avLst/>
          </a:prstGeom>
        </p:spPr>
        <p:txBody>
          <a:bodyPr/>
          <a:lstStyle/>
          <a:p>
            <a:r>
              <a:t>Stellar spectra</a:t>
            </a:r>
          </a:p>
        </p:txBody>
      </p:sp>
      <p:sp>
        <p:nvSpPr>
          <p:cNvPr id="333" name="Stellar spectra are necessary to convert the population of stars in to an observed spectral energy distribution (SED)"/>
          <p:cNvSpPr txBox="1">
            <a:spLocks noGrp="1"/>
          </p:cNvSpPr>
          <p:nvPr>
            <p:ph type="body" sz="half" idx="1"/>
          </p:nvPr>
        </p:nvSpPr>
        <p:spPr>
          <a:xfrm>
            <a:off x="12627644" y="3149600"/>
            <a:ext cx="10096005" cy="9296400"/>
          </a:xfrm>
          <a:prstGeom prst="rect">
            <a:avLst/>
          </a:prstGeom>
        </p:spPr>
        <p:txBody>
          <a:bodyPr/>
          <a:lstStyle>
            <a:lvl1pPr marL="0" indent="0">
              <a:buSzTx/>
              <a:buNone/>
            </a:lvl1pPr>
          </a:lstStyle>
          <a:p>
            <a:r>
              <a:t>Stellar spectra are necessary to convert the population of stars in to an observed spectral energy distribution (SED)</a:t>
            </a:r>
          </a:p>
        </p:txBody>
      </p:sp>
      <p:grpSp>
        <p:nvGrpSpPr>
          <p:cNvPr id="336" name="Group"/>
          <p:cNvGrpSpPr/>
          <p:nvPr/>
        </p:nvGrpSpPr>
        <p:grpSpPr>
          <a:xfrm>
            <a:off x="885031" y="2794000"/>
            <a:ext cx="9267348" cy="10007600"/>
            <a:chOff x="0" y="0"/>
            <a:chExt cx="9267347" cy="10007599"/>
          </a:xfrm>
        </p:grpSpPr>
        <p:pic>
          <p:nvPicPr>
            <p:cNvPr id="334" name="Screenshot 2018-11-19 15.05.59.png" descr="Screenshot 2018-11-19 15.05.59.png"/>
            <p:cNvPicPr>
              <a:picLocks noChangeAspect="1"/>
            </p:cNvPicPr>
            <p:nvPr/>
          </p:nvPicPr>
          <p:blipFill>
            <a:blip r:embed="rId2">
              <a:extLst/>
            </a:blip>
            <a:stretch>
              <a:fillRect/>
            </a:stretch>
          </p:blipFill>
          <p:spPr>
            <a:xfrm>
              <a:off x="0" y="0"/>
              <a:ext cx="9267348" cy="9976502"/>
            </a:xfrm>
            <a:prstGeom prst="rect">
              <a:avLst/>
            </a:prstGeom>
            <a:ln w="12700" cap="flat">
              <a:noFill/>
              <a:miter lim="400000"/>
            </a:ln>
            <a:effectLst/>
          </p:spPr>
        </p:pic>
        <p:sp>
          <p:nvSpPr>
            <p:cNvPr id="335" name="Rectangle"/>
            <p:cNvSpPr/>
            <p:nvPr/>
          </p:nvSpPr>
          <p:spPr>
            <a:xfrm>
              <a:off x="1190391" y="8689519"/>
              <a:ext cx="3235372" cy="131808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b="0">
                  <a:latin typeface="+mn-lt"/>
                  <a:ea typeface="+mn-ea"/>
                  <a:cs typeface="+mn-cs"/>
                  <a:sym typeface="Helvetica Neue Medium"/>
                </a:defRPr>
              </a:pPr>
              <a:endParaRP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tellar spectra"/>
          <p:cNvSpPr txBox="1">
            <a:spLocks noGrp="1"/>
          </p:cNvSpPr>
          <p:nvPr>
            <p:ph type="title"/>
          </p:nvPr>
        </p:nvSpPr>
        <p:spPr>
          <a:prstGeom prst="rect">
            <a:avLst/>
          </a:prstGeom>
        </p:spPr>
        <p:txBody>
          <a:bodyPr/>
          <a:lstStyle/>
          <a:p>
            <a:r>
              <a:t>Stellar spectra</a:t>
            </a:r>
          </a:p>
        </p:txBody>
      </p:sp>
      <p:sp>
        <p:nvSpPr>
          <p:cNvPr id="339" name="Severely limited in parameter space due to lack of variety in stars in the solar neighbourhood.…"/>
          <p:cNvSpPr txBox="1">
            <a:spLocks noGrp="1"/>
          </p:cNvSpPr>
          <p:nvPr>
            <p:ph type="body" sz="half" idx="1"/>
          </p:nvPr>
        </p:nvSpPr>
        <p:spPr>
          <a:xfrm>
            <a:off x="939350" y="2504393"/>
            <a:ext cx="8967176" cy="9296401"/>
          </a:xfrm>
          <a:prstGeom prst="rect">
            <a:avLst/>
          </a:prstGeom>
        </p:spPr>
        <p:txBody>
          <a:bodyPr/>
          <a:lstStyle/>
          <a:p>
            <a:pPr marL="584200" indent="-584200" defTabSz="759459">
              <a:spcBef>
                <a:spcPts val="5400"/>
              </a:spcBef>
              <a:defRPr sz="4416"/>
            </a:pPr>
            <a:r>
              <a:t>Severely limited in parameter space due to lack of variety in stars in the solar neighbourhood.  </a:t>
            </a:r>
          </a:p>
          <a:p>
            <a:pPr marL="584200" indent="-584200" defTabSz="759459">
              <a:spcBef>
                <a:spcPts val="5400"/>
              </a:spcBef>
              <a:defRPr sz="4416"/>
            </a:pPr>
            <a:r>
              <a:t>As shown by the figure, even MILES, the largest empirical spectral library only sparsely covers the upper main sequence and supergiants.</a:t>
            </a:r>
          </a:p>
          <a:p>
            <a:pPr marL="584200" indent="-584200" defTabSz="759459">
              <a:spcBef>
                <a:spcPts val="5400"/>
              </a:spcBef>
              <a:defRPr sz="4416"/>
            </a:pPr>
            <a:r>
              <a:t>Assigning physical parameters to stars also leads to considerable uncertainties. </a:t>
            </a:r>
          </a:p>
        </p:txBody>
      </p:sp>
      <p:pic>
        <p:nvPicPr>
          <p:cNvPr id="340" name="Screenshot 2018-11-27 23.04.53.png" descr="Screenshot 2018-11-27 23.04.53.png"/>
          <p:cNvPicPr>
            <a:picLocks noChangeAspect="1"/>
          </p:cNvPicPr>
          <p:nvPr/>
        </p:nvPicPr>
        <p:blipFill>
          <a:blip r:embed="rId2">
            <a:extLst/>
          </a:blip>
          <a:stretch>
            <a:fillRect/>
          </a:stretch>
        </p:blipFill>
        <p:spPr>
          <a:xfrm>
            <a:off x="10269122" y="3869643"/>
            <a:ext cx="13195301" cy="656590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tellar Spectra"/>
          <p:cNvSpPr txBox="1">
            <a:spLocks noGrp="1"/>
          </p:cNvSpPr>
          <p:nvPr>
            <p:ph type="title"/>
          </p:nvPr>
        </p:nvSpPr>
        <p:spPr>
          <a:prstGeom prst="rect">
            <a:avLst/>
          </a:prstGeom>
        </p:spPr>
        <p:txBody>
          <a:bodyPr/>
          <a:lstStyle/>
          <a:p>
            <a:r>
              <a:t>Stellar Spectra</a:t>
            </a:r>
          </a:p>
        </p:txBody>
      </p:sp>
      <p:sp>
        <p:nvSpPr>
          <p:cNvPr id="343" name="To overcome limitations in empirical stellar libraries theoretical stellar libraries can be used.…"/>
          <p:cNvSpPr txBox="1">
            <a:spLocks noGrp="1"/>
          </p:cNvSpPr>
          <p:nvPr>
            <p:ph type="body" sz="half" idx="1"/>
          </p:nvPr>
        </p:nvSpPr>
        <p:spPr>
          <a:xfrm>
            <a:off x="1689100" y="3149600"/>
            <a:ext cx="13493493" cy="9296400"/>
          </a:xfrm>
          <a:prstGeom prst="rect">
            <a:avLst/>
          </a:prstGeom>
        </p:spPr>
        <p:txBody>
          <a:bodyPr/>
          <a:lstStyle/>
          <a:p>
            <a:r>
              <a:t>To overcome limitations in empirical stellar libraries theoretical stellar libraries can be used.  </a:t>
            </a:r>
          </a:p>
          <a:p>
            <a:r>
              <a:t>Libraries are only as good as the input atomic and molecular parameters and the approximations made in the computation of the models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Arrow"/>
          <p:cNvSpPr/>
          <p:nvPr/>
        </p:nvSpPr>
        <p:spPr>
          <a:xfrm rot="10249305">
            <a:off x="15328295" y="9808064"/>
            <a:ext cx="4819509" cy="1270001"/>
          </a:xfrm>
          <a:prstGeom prst="rightArrow">
            <a:avLst>
              <a:gd name="adj1" fmla="val 32000"/>
              <a:gd name="adj2" fmla="val 64000"/>
            </a:avLst>
          </a:prstGeom>
          <a:solidFill>
            <a:schemeClr val="accent1">
              <a:lumOff val="13529"/>
            </a:schemeClr>
          </a:solidFill>
          <a:ln w="12700">
            <a:miter lim="400000"/>
          </a:ln>
        </p:spPr>
        <p:txBody>
          <a:bodyPr lIns="50800" tIns="50800" rIns="50800" bIns="50800" anchor="ctr"/>
          <a:lstStyle/>
          <a:p>
            <a:pPr>
              <a:defRPr sz="3200" b="0">
                <a:latin typeface="+mn-lt"/>
                <a:ea typeface="+mn-ea"/>
                <a:cs typeface="+mn-cs"/>
                <a:sym typeface="Helvetica Neue Medium"/>
              </a:defRPr>
            </a:pPr>
            <a:endParaRPr/>
          </a:p>
        </p:txBody>
      </p:sp>
      <p:sp>
        <p:nvSpPr>
          <p:cNvPr id="346" name="Arrow"/>
          <p:cNvSpPr/>
          <p:nvPr/>
        </p:nvSpPr>
        <p:spPr>
          <a:xfrm rot="9482902">
            <a:off x="15306521" y="4877861"/>
            <a:ext cx="4819509" cy="1270001"/>
          </a:xfrm>
          <a:prstGeom prst="rightArrow">
            <a:avLst>
              <a:gd name="adj1" fmla="val 32000"/>
              <a:gd name="adj2" fmla="val 64000"/>
            </a:avLst>
          </a:prstGeom>
          <a:solidFill>
            <a:schemeClr val="accent1">
              <a:lumOff val="13529"/>
            </a:schemeClr>
          </a:solidFill>
          <a:ln w="12700">
            <a:miter lim="400000"/>
          </a:ln>
        </p:spPr>
        <p:txBody>
          <a:bodyPr lIns="50800" tIns="50800" rIns="50800" bIns="50800" anchor="ctr"/>
          <a:lstStyle/>
          <a:p>
            <a:pPr>
              <a:defRPr sz="3200" b="0">
                <a:latin typeface="+mn-lt"/>
                <a:ea typeface="+mn-ea"/>
                <a:cs typeface="+mn-cs"/>
                <a:sym typeface="Helvetica Neue Medium"/>
              </a:defRPr>
            </a:pPr>
            <a:endParaRPr/>
          </a:p>
        </p:txBody>
      </p:sp>
      <p:sp>
        <p:nvSpPr>
          <p:cNvPr id="347" name="Stellar remnants are also necessary  to account for the total mass budget of a galaxy"/>
          <p:cNvSpPr txBox="1">
            <a:spLocks noGrp="1"/>
          </p:cNvSpPr>
          <p:nvPr>
            <p:ph type="title"/>
          </p:nvPr>
        </p:nvSpPr>
        <p:spPr>
          <a:prstGeom prst="rect">
            <a:avLst/>
          </a:prstGeom>
        </p:spPr>
        <p:txBody>
          <a:bodyPr/>
          <a:lstStyle>
            <a:lvl1pPr defTabSz="520065">
              <a:defRPr sz="7056"/>
            </a:lvl1pPr>
          </a:lstStyle>
          <a:p>
            <a:r>
              <a:t>Stellar remnants are also necessary  to account for the total mass budget of a galaxy</a:t>
            </a:r>
          </a:p>
        </p:txBody>
      </p:sp>
      <p:sp>
        <p:nvSpPr>
          <p:cNvPr id="348" name="The relationship between initial ZAMS stellar mass and the final remnant stellar mass is not well constrained…"/>
          <p:cNvSpPr txBox="1">
            <a:spLocks noGrp="1"/>
          </p:cNvSpPr>
          <p:nvPr>
            <p:ph type="body" sz="half" idx="1"/>
          </p:nvPr>
        </p:nvSpPr>
        <p:spPr>
          <a:xfrm>
            <a:off x="586527" y="2840879"/>
            <a:ext cx="10213083" cy="9296401"/>
          </a:xfrm>
          <a:prstGeom prst="rect">
            <a:avLst/>
          </a:prstGeom>
        </p:spPr>
        <p:txBody>
          <a:bodyPr/>
          <a:lstStyle/>
          <a:p>
            <a:r>
              <a:t>The relationship between initial ZAMS stellar mass and the final remnant stellar mass is not well constrained</a:t>
            </a:r>
          </a:p>
          <a:p>
            <a:r>
              <a:t>More vital at later ages:</a:t>
            </a:r>
          </a:p>
          <a:p>
            <a:pPr lvl="1">
              <a:buSzPct val="50000"/>
              <a:buBlip>
                <a:blip r:embed="rId3"/>
              </a:buBlip>
            </a:pPr>
            <a:r>
              <a:t>e.g., 13 Gyr stellar population </a:t>
            </a:r>
          </a:p>
        </p:txBody>
      </p:sp>
      <p:grpSp>
        <p:nvGrpSpPr>
          <p:cNvPr id="351" name="Group"/>
          <p:cNvGrpSpPr/>
          <p:nvPr/>
        </p:nvGrpSpPr>
        <p:grpSpPr>
          <a:xfrm>
            <a:off x="18878080" y="2526798"/>
            <a:ext cx="4438270" cy="4076737"/>
            <a:chOff x="0" y="0"/>
            <a:chExt cx="4438269" cy="4076736"/>
          </a:xfrm>
        </p:grpSpPr>
        <p:sp>
          <p:nvSpPr>
            <p:cNvPr id="349" name="Oval"/>
            <p:cNvSpPr/>
            <p:nvPr/>
          </p:nvSpPr>
          <p:spPr>
            <a:xfrm>
              <a:off x="0" y="0"/>
              <a:ext cx="4438270" cy="4076737"/>
            </a:xfrm>
            <a:prstGeom prst="ellipse">
              <a:avLst/>
            </a:prstGeom>
            <a:solidFill>
              <a:schemeClr val="accent1">
                <a:lumOff val="13529"/>
              </a:schemeClr>
            </a:solidFill>
            <a:ln w="12700" cap="flat">
              <a:noFill/>
              <a:miter lim="400000"/>
            </a:ln>
            <a:effectLst/>
          </p:spPr>
          <p:txBody>
            <a:bodyPr wrap="square" lIns="50800" tIns="50800" rIns="50800" bIns="50800" numCol="1" anchor="ctr">
              <a:noAutofit/>
            </a:bodyPr>
            <a:lstStyle/>
            <a:p>
              <a:pPr>
                <a:defRPr sz="3200" b="0">
                  <a:latin typeface="+mn-lt"/>
                  <a:ea typeface="+mn-ea"/>
                  <a:cs typeface="+mn-cs"/>
                  <a:sym typeface="Helvetica Neue Medium"/>
                </a:defRPr>
              </a:pPr>
              <a:endParaRPr/>
            </a:p>
          </p:txBody>
        </p:sp>
        <p:sp>
          <p:nvSpPr>
            <p:cNvPr id="350" name="13Gyr stellar population"/>
            <p:cNvSpPr txBox="1"/>
            <p:nvPr/>
          </p:nvSpPr>
          <p:spPr>
            <a:xfrm>
              <a:off x="0" y="1758143"/>
              <a:ext cx="44382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FF2600"/>
                  </a:solidFill>
                </a:defRPr>
              </a:lvl1pPr>
            </a:lstStyle>
            <a:p>
              <a:r>
                <a:t>13Gyr stellar population</a:t>
              </a:r>
            </a:p>
          </p:txBody>
        </p:sp>
      </p:grpSp>
      <p:grpSp>
        <p:nvGrpSpPr>
          <p:cNvPr id="354" name="Group"/>
          <p:cNvGrpSpPr/>
          <p:nvPr/>
        </p:nvGrpSpPr>
        <p:grpSpPr>
          <a:xfrm>
            <a:off x="11176816" y="5035355"/>
            <a:ext cx="4438270" cy="4076737"/>
            <a:chOff x="0" y="0"/>
            <a:chExt cx="4438269" cy="4076736"/>
          </a:xfrm>
        </p:grpSpPr>
        <p:sp>
          <p:nvSpPr>
            <p:cNvPr id="352" name="Oval"/>
            <p:cNvSpPr/>
            <p:nvPr/>
          </p:nvSpPr>
          <p:spPr>
            <a:xfrm>
              <a:off x="0" y="0"/>
              <a:ext cx="4438270" cy="4076737"/>
            </a:xfrm>
            <a:prstGeom prst="ellipse">
              <a:avLst/>
            </a:prstGeom>
            <a:solidFill>
              <a:schemeClr val="accent1">
                <a:lumOff val="13529"/>
              </a:schemeClr>
            </a:solidFill>
            <a:ln w="12700" cap="flat">
              <a:noFill/>
              <a:miter lim="400000"/>
            </a:ln>
            <a:effectLst/>
          </p:spPr>
          <p:txBody>
            <a:bodyPr wrap="square" lIns="50800" tIns="50800" rIns="50800" bIns="50800" numCol="1" anchor="ctr">
              <a:noAutofit/>
            </a:bodyPr>
            <a:lstStyle/>
            <a:p>
              <a:pPr>
                <a:defRPr sz="3200" b="0">
                  <a:latin typeface="+mn-lt"/>
                  <a:ea typeface="+mn-ea"/>
                  <a:cs typeface="+mn-cs"/>
                  <a:sym typeface="Helvetica Neue Medium"/>
                </a:defRPr>
              </a:pPr>
              <a:endParaRPr/>
            </a:p>
          </p:txBody>
        </p:sp>
        <p:sp>
          <p:nvSpPr>
            <p:cNvPr id="353" name="40% of initial mass in ISM"/>
            <p:cNvSpPr txBox="1"/>
            <p:nvPr/>
          </p:nvSpPr>
          <p:spPr>
            <a:xfrm>
              <a:off x="505697" y="1523193"/>
              <a:ext cx="2977060" cy="10303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424242"/>
                  </a:solidFill>
                </a:defRPr>
              </a:lvl1pPr>
            </a:lstStyle>
            <a:p>
              <a:r>
                <a:t>40% of initial mass in ISM</a:t>
              </a:r>
            </a:p>
          </p:txBody>
        </p:sp>
      </p:grpSp>
      <p:sp>
        <p:nvSpPr>
          <p:cNvPr id="355" name="Supernovae and Feedback"/>
          <p:cNvSpPr txBox="1"/>
          <p:nvPr/>
        </p:nvSpPr>
        <p:spPr>
          <a:xfrm>
            <a:off x="15466164" y="4049992"/>
            <a:ext cx="3001067" cy="1030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Supernovae and Feedback</a:t>
            </a:r>
          </a:p>
        </p:txBody>
      </p:sp>
      <p:grpSp>
        <p:nvGrpSpPr>
          <p:cNvPr id="358" name="Group"/>
          <p:cNvGrpSpPr/>
          <p:nvPr/>
        </p:nvGrpSpPr>
        <p:grpSpPr>
          <a:xfrm>
            <a:off x="18558340" y="8188711"/>
            <a:ext cx="4626103" cy="4076737"/>
            <a:chOff x="-93916" y="0"/>
            <a:chExt cx="4626102" cy="4076736"/>
          </a:xfrm>
        </p:grpSpPr>
        <p:sp>
          <p:nvSpPr>
            <p:cNvPr id="356" name="Oval"/>
            <p:cNvSpPr/>
            <p:nvPr/>
          </p:nvSpPr>
          <p:spPr>
            <a:xfrm>
              <a:off x="0" y="0"/>
              <a:ext cx="4438270" cy="4076737"/>
            </a:xfrm>
            <a:prstGeom prst="ellipse">
              <a:avLst/>
            </a:prstGeom>
            <a:solidFill>
              <a:schemeClr val="accent1">
                <a:lumOff val="13529"/>
              </a:schemeClr>
            </a:solidFill>
            <a:ln w="12700" cap="flat">
              <a:noFill/>
              <a:miter lim="400000"/>
            </a:ln>
            <a:effectLst/>
          </p:spPr>
          <p:txBody>
            <a:bodyPr wrap="square" lIns="50800" tIns="50800" rIns="50800" bIns="50800" numCol="1" anchor="ctr">
              <a:noAutofit/>
            </a:bodyPr>
            <a:lstStyle/>
            <a:p>
              <a:pPr>
                <a:defRPr sz="3200" b="0">
                  <a:latin typeface="+mn-lt"/>
                  <a:ea typeface="+mn-ea"/>
                  <a:cs typeface="+mn-cs"/>
                  <a:sym typeface="Helvetica Neue Medium"/>
                </a:defRPr>
              </a:pPr>
              <a:endParaRPr/>
            </a:p>
          </p:txBody>
        </p:sp>
        <p:sp>
          <p:nvSpPr>
            <p:cNvPr id="357" name="60% in stars + remnants"/>
            <p:cNvSpPr txBox="1"/>
            <p:nvPr/>
          </p:nvSpPr>
          <p:spPr>
            <a:xfrm>
              <a:off x="-93917" y="1758143"/>
              <a:ext cx="462610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FFFB00"/>
                  </a:solidFill>
                </a:defRPr>
              </a:lvl1pPr>
            </a:lstStyle>
            <a:p>
              <a:r>
                <a:t>60% in stars + remnants </a:t>
              </a:r>
            </a:p>
          </p:txBody>
        </p:sp>
      </p:grpSp>
      <p:grpSp>
        <p:nvGrpSpPr>
          <p:cNvPr id="361" name="Group"/>
          <p:cNvGrpSpPr/>
          <p:nvPr/>
        </p:nvGrpSpPr>
        <p:grpSpPr>
          <a:xfrm>
            <a:off x="10918988" y="9488143"/>
            <a:ext cx="4502278" cy="4076737"/>
            <a:chOff x="-32004" y="0"/>
            <a:chExt cx="4502277" cy="4076736"/>
          </a:xfrm>
        </p:grpSpPr>
        <p:sp>
          <p:nvSpPr>
            <p:cNvPr id="359" name="Oval"/>
            <p:cNvSpPr/>
            <p:nvPr/>
          </p:nvSpPr>
          <p:spPr>
            <a:xfrm>
              <a:off x="0" y="0"/>
              <a:ext cx="4438270" cy="4076737"/>
            </a:xfrm>
            <a:prstGeom prst="ellipse">
              <a:avLst/>
            </a:prstGeom>
            <a:solidFill>
              <a:schemeClr val="accent1">
                <a:lumOff val="13529"/>
              </a:schemeClr>
            </a:solidFill>
            <a:ln w="12700" cap="flat">
              <a:noFill/>
              <a:miter lim="400000"/>
            </a:ln>
            <a:effectLst/>
          </p:spPr>
          <p:txBody>
            <a:bodyPr wrap="square" lIns="50800" tIns="50800" rIns="50800" bIns="50800" numCol="1" anchor="ctr">
              <a:noAutofit/>
            </a:bodyPr>
            <a:lstStyle/>
            <a:p>
              <a:pPr>
                <a:defRPr sz="3200" b="0">
                  <a:latin typeface="+mn-lt"/>
                  <a:ea typeface="+mn-ea"/>
                  <a:cs typeface="+mn-cs"/>
                  <a:sym typeface="Helvetica Neue Medium"/>
                </a:defRPr>
              </a:pPr>
              <a:endParaRPr/>
            </a:p>
          </p:txBody>
        </p:sp>
        <p:sp>
          <p:nvSpPr>
            <p:cNvPr id="360" name="25% in stellar remnants"/>
            <p:cNvSpPr txBox="1"/>
            <p:nvPr/>
          </p:nvSpPr>
          <p:spPr>
            <a:xfrm>
              <a:off x="-32004" y="1758143"/>
              <a:ext cx="4502278"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FFFB00"/>
                  </a:solidFill>
                </a:defRPr>
              </a:lvl1pPr>
            </a:lstStyle>
            <a:p>
              <a:r>
                <a:t>25% in stellar remnants </a:t>
              </a:r>
            </a:p>
          </p:txBody>
        </p:sp>
      </p:grpSp>
      <p:sp>
        <p:nvSpPr>
          <p:cNvPr id="362" name="Arrow"/>
          <p:cNvSpPr/>
          <p:nvPr/>
        </p:nvSpPr>
        <p:spPr>
          <a:xfrm rot="5716269">
            <a:off x="18834171" y="5200960"/>
            <a:ext cx="4819509" cy="1270001"/>
          </a:xfrm>
          <a:prstGeom prst="rightArrow">
            <a:avLst>
              <a:gd name="adj1" fmla="val 32000"/>
              <a:gd name="adj2" fmla="val 64000"/>
            </a:avLst>
          </a:prstGeom>
          <a:solidFill>
            <a:schemeClr val="accent1">
              <a:lumOff val="13529"/>
            </a:schemeClr>
          </a:solidFill>
          <a:ln w="12700">
            <a:miter lim="400000"/>
          </a:ln>
        </p:spPr>
        <p:txBody>
          <a:bodyPr lIns="50800" tIns="50800" rIns="50800" bIns="50800" anchor="ctr"/>
          <a:lstStyle/>
          <a:p>
            <a:pPr>
              <a:defRPr sz="3200" b="0">
                <a:latin typeface="+mn-lt"/>
                <a:ea typeface="+mn-ea"/>
                <a:cs typeface="+mn-cs"/>
                <a:sym typeface="Helvetica Neue Medium"/>
              </a:defRPr>
            </a:pPr>
            <a:endParaRPr/>
          </a:p>
        </p:txBody>
      </p:sp>
      <p:sp>
        <p:nvSpPr>
          <p:cNvPr id="363" name="7% neutron stars…"/>
          <p:cNvSpPr txBox="1"/>
          <p:nvPr/>
        </p:nvSpPr>
        <p:spPr>
          <a:xfrm>
            <a:off x="7373064" y="10918161"/>
            <a:ext cx="4438270" cy="228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381000" indent="-381000" algn="l" defTabSz="495300">
              <a:spcBef>
                <a:spcPts val="3500"/>
              </a:spcBef>
              <a:buSzPct val="125000"/>
              <a:buChar char="•"/>
              <a:defRPr sz="2880" b="0" spc="-28"/>
            </a:pPr>
            <a:r>
              <a:t>7% neutron stars</a:t>
            </a:r>
          </a:p>
          <a:p>
            <a:pPr marL="381000" indent="-381000" algn="l" defTabSz="495300">
              <a:spcBef>
                <a:spcPts val="3500"/>
              </a:spcBef>
              <a:buSzPct val="125000"/>
              <a:buChar char="•"/>
              <a:defRPr sz="2880" b="0" spc="-28"/>
            </a:pPr>
            <a:r>
              <a:t>73% white dwarfs</a:t>
            </a:r>
          </a:p>
          <a:p>
            <a:pPr marL="381000" indent="-381000" algn="l" defTabSz="495300">
              <a:spcBef>
                <a:spcPts val="3500"/>
              </a:spcBef>
              <a:buSzPct val="125000"/>
              <a:buChar char="•"/>
              <a:defRPr sz="2880" b="0" spc="-28"/>
            </a:pPr>
            <a:r>
              <a:t>20% black holes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omposite stellar populations"/>
          <p:cNvSpPr txBox="1">
            <a:spLocks noGrp="1"/>
          </p:cNvSpPr>
          <p:nvPr>
            <p:ph type="title"/>
          </p:nvPr>
        </p:nvSpPr>
        <p:spPr>
          <a:prstGeom prst="rect">
            <a:avLst/>
          </a:prstGeom>
        </p:spPr>
        <p:txBody>
          <a:bodyPr/>
          <a:lstStyle/>
          <a:p>
            <a:r>
              <a:t>Composite stellar populations</a:t>
            </a:r>
          </a:p>
        </p:txBody>
      </p:sp>
      <p:sp>
        <p:nvSpPr>
          <p:cNvPr id="368" name="Stars with a range of ages…"/>
          <p:cNvSpPr txBox="1">
            <a:spLocks noGrp="1"/>
          </p:cNvSpPr>
          <p:nvPr>
            <p:ph type="body" sz="half" idx="1"/>
          </p:nvPr>
        </p:nvSpPr>
        <p:spPr>
          <a:xfrm>
            <a:off x="1689100" y="3149600"/>
            <a:ext cx="20664693" cy="4747945"/>
          </a:xfrm>
          <a:prstGeom prst="rect">
            <a:avLst/>
          </a:prstGeom>
        </p:spPr>
        <p:txBody>
          <a:bodyPr/>
          <a:lstStyle/>
          <a:p>
            <a:r>
              <a:t>Stars with a range of ages</a:t>
            </a:r>
          </a:p>
          <a:p>
            <a:r>
              <a:t>Stars with a range of metallicities</a:t>
            </a:r>
          </a:p>
          <a:p>
            <a:r>
              <a:t>Dust </a:t>
            </a:r>
          </a:p>
        </p:txBody>
      </p:sp>
      <p:pic>
        <p:nvPicPr>
          <p:cNvPr id="369" name="Screenshot 2018-11-19 16.05.45.png" descr="Screenshot 2018-11-19 16.05.45.png"/>
          <p:cNvPicPr>
            <a:picLocks noChangeAspect="1"/>
          </p:cNvPicPr>
          <p:nvPr/>
        </p:nvPicPr>
        <p:blipFill>
          <a:blip r:embed="rId3">
            <a:extLst/>
          </a:blip>
          <a:stretch>
            <a:fillRect/>
          </a:stretch>
        </p:blipFill>
        <p:spPr>
          <a:xfrm>
            <a:off x="1696350" y="9859592"/>
            <a:ext cx="20650192" cy="2080875"/>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omposite stellar populations may resemble close to reality spectral energy distributions…"/>
          <p:cNvSpPr txBox="1">
            <a:spLocks noGrp="1"/>
          </p:cNvSpPr>
          <p:nvPr>
            <p:ph type="body" sz="half" idx="1"/>
          </p:nvPr>
        </p:nvSpPr>
        <p:spPr>
          <a:xfrm>
            <a:off x="663664" y="3149600"/>
            <a:ext cx="9032468" cy="9296400"/>
          </a:xfrm>
          <a:prstGeom prst="rect">
            <a:avLst/>
          </a:prstGeom>
        </p:spPr>
        <p:txBody>
          <a:bodyPr/>
          <a:lstStyle/>
          <a:p>
            <a:pPr marL="584200" indent="-584200" defTabSz="759459">
              <a:spcBef>
                <a:spcPts val="5400"/>
              </a:spcBef>
              <a:defRPr sz="4416"/>
            </a:pPr>
            <a:r>
              <a:t>Composite stellar populations may resemble close to reality spectral energy distributions</a:t>
            </a:r>
          </a:p>
          <a:p>
            <a:pPr marL="584200" indent="-584200" defTabSz="759459">
              <a:spcBef>
                <a:spcPts val="5400"/>
              </a:spcBef>
              <a:defRPr sz="4416"/>
            </a:pPr>
            <a:r>
              <a:t>However, there are a lot of free parameters and uncertainties, which can be tuned to match data with models: we don’t know what is correct and what is not</a:t>
            </a:r>
          </a:p>
          <a:p>
            <a:pPr marL="584200" indent="-584200" defTabSz="759459">
              <a:spcBef>
                <a:spcPts val="5400"/>
              </a:spcBef>
              <a:defRPr sz="4416"/>
            </a:pPr>
            <a:r>
              <a:t>So use observational data in galaxy populations to get some constraints   </a:t>
            </a:r>
          </a:p>
        </p:txBody>
      </p:sp>
      <p:sp>
        <p:nvSpPr>
          <p:cNvPr id="374" name="Composite stellar populations"/>
          <p:cNvSpPr txBox="1"/>
          <p:nvPr/>
        </p:nvSpPr>
        <p:spPr>
          <a:xfrm>
            <a:off x="343961" y="355600"/>
            <a:ext cx="9671874"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20065">
              <a:defRPr sz="7056" b="0">
                <a:latin typeface="+mn-lt"/>
                <a:ea typeface="+mn-ea"/>
                <a:cs typeface="+mn-cs"/>
                <a:sym typeface="Helvetica Neue Medium"/>
              </a:defRPr>
            </a:lvl1pPr>
          </a:lstStyle>
          <a:p>
            <a:r>
              <a:t>Composite stellar populations</a:t>
            </a:r>
          </a:p>
        </p:txBody>
      </p:sp>
      <p:pic>
        <p:nvPicPr>
          <p:cNvPr id="375" name="Image" descr="Image"/>
          <p:cNvPicPr>
            <a:picLocks noChangeAspect="1"/>
          </p:cNvPicPr>
          <p:nvPr/>
        </p:nvPicPr>
        <p:blipFill>
          <a:blip r:embed="rId2">
            <a:extLst/>
          </a:blip>
          <a:srcRect l="3993" t="13980" r="44457" b="7444"/>
          <a:stretch>
            <a:fillRect/>
          </a:stretch>
        </p:blipFill>
        <p:spPr>
          <a:xfrm>
            <a:off x="12328130" y="-35035"/>
            <a:ext cx="12059248" cy="13786268"/>
          </a:xfrm>
          <a:prstGeom prst="rect">
            <a:avLst/>
          </a:prstGeom>
          <a:ln w="12700">
            <a:miter lim="400000"/>
          </a:ln>
        </p:spPr>
      </p:pic>
      <p:pic>
        <p:nvPicPr>
          <p:cNvPr id="376" name="Rectangle" descr="Rectangle"/>
          <p:cNvPicPr>
            <a:picLocks/>
          </p:cNvPicPr>
          <p:nvPr/>
        </p:nvPicPr>
        <p:blipFill>
          <a:blip r:embed="rId3">
            <a:extLst/>
          </a:blip>
          <a:stretch>
            <a:fillRect/>
          </a:stretch>
        </p:blipFill>
        <p:spPr>
          <a:xfrm>
            <a:off x="20280878" y="6587828"/>
            <a:ext cx="4114659" cy="207317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Nebular emission"/>
          <p:cNvSpPr txBox="1">
            <a:spLocks noGrp="1"/>
          </p:cNvSpPr>
          <p:nvPr>
            <p:ph type="title"/>
          </p:nvPr>
        </p:nvSpPr>
        <p:spPr>
          <a:prstGeom prst="rect">
            <a:avLst/>
          </a:prstGeom>
        </p:spPr>
        <p:txBody>
          <a:bodyPr/>
          <a:lstStyle/>
          <a:p>
            <a:r>
              <a:t>Nebular emission</a:t>
            </a:r>
          </a:p>
        </p:txBody>
      </p:sp>
      <p:sp>
        <p:nvSpPr>
          <p:cNvPr id="380" name="Adding nebular emission introduces further complexities…"/>
          <p:cNvSpPr txBox="1">
            <a:spLocks noGrp="1"/>
          </p:cNvSpPr>
          <p:nvPr>
            <p:ph type="body" sz="half" idx="1"/>
          </p:nvPr>
        </p:nvSpPr>
        <p:spPr>
          <a:xfrm>
            <a:off x="696784" y="3149600"/>
            <a:ext cx="7400575" cy="9296400"/>
          </a:xfrm>
          <a:prstGeom prst="rect">
            <a:avLst/>
          </a:prstGeom>
        </p:spPr>
        <p:txBody>
          <a:bodyPr/>
          <a:lstStyle/>
          <a:p>
            <a:pPr marL="533400" indent="-533400" defTabSz="693419">
              <a:spcBef>
                <a:spcPts val="4900"/>
              </a:spcBef>
              <a:defRPr sz="4032"/>
            </a:pPr>
            <a:r>
              <a:t>Adding nebular emission introduces further complexities </a:t>
            </a:r>
          </a:p>
          <a:p>
            <a:pPr marL="533400" indent="-533400" defTabSz="693419">
              <a:spcBef>
                <a:spcPts val="4900"/>
              </a:spcBef>
              <a:defRPr sz="4032"/>
            </a:pPr>
            <a:r>
              <a:t>Photoionisation codes such as CLOUDY or MAPPINGS is generally used on top of SSPs to generate nebular emission</a:t>
            </a:r>
          </a:p>
          <a:p>
            <a:pPr marL="533400" indent="-533400" defTabSz="693419">
              <a:spcBef>
                <a:spcPts val="4900"/>
              </a:spcBef>
              <a:defRPr sz="4032"/>
            </a:pPr>
            <a:r>
              <a:t>A lot of assumptions go into deriving nebular lines, thus is generally SSPs do not produce emission lines (have to do this separately)</a:t>
            </a:r>
          </a:p>
        </p:txBody>
      </p:sp>
      <p:pic>
        <p:nvPicPr>
          <p:cNvPr id="381" name="Image" descr="Image"/>
          <p:cNvPicPr>
            <a:picLocks noChangeAspect="1"/>
          </p:cNvPicPr>
          <p:nvPr/>
        </p:nvPicPr>
        <p:blipFill>
          <a:blip r:embed="rId2">
            <a:extLst/>
          </a:blip>
          <a:stretch>
            <a:fillRect/>
          </a:stretch>
        </p:blipFill>
        <p:spPr>
          <a:xfrm>
            <a:off x="13761141" y="2492283"/>
            <a:ext cx="10511472" cy="11201666"/>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Hydrodanimical simulations"/>
          <p:cNvSpPr txBox="1">
            <a:spLocks noGrp="1"/>
          </p:cNvSpPr>
          <p:nvPr>
            <p:ph type="title"/>
          </p:nvPr>
        </p:nvSpPr>
        <p:spPr>
          <a:prstGeom prst="rect">
            <a:avLst/>
          </a:prstGeom>
        </p:spPr>
        <p:txBody>
          <a:bodyPr/>
          <a:lstStyle/>
          <a:p>
            <a:r>
              <a:t>Hydrodanimical simulations</a:t>
            </a:r>
          </a:p>
        </p:txBody>
      </p:sp>
      <p:sp>
        <p:nvSpPr>
          <p:cNvPr id="185" name="Some only simulate dark matter and gravity…"/>
          <p:cNvSpPr txBox="1">
            <a:spLocks noGrp="1"/>
          </p:cNvSpPr>
          <p:nvPr>
            <p:ph type="body" idx="1"/>
          </p:nvPr>
        </p:nvSpPr>
        <p:spPr>
          <a:prstGeom prst="rect">
            <a:avLst/>
          </a:prstGeom>
        </p:spPr>
        <p:txBody>
          <a:bodyPr/>
          <a:lstStyle/>
          <a:p>
            <a:pPr marL="520700" indent="-520700" defTabSz="676909">
              <a:spcBef>
                <a:spcPts val="4800"/>
              </a:spcBef>
              <a:defRPr sz="3936"/>
            </a:pPr>
            <a:r>
              <a:t>Some only simulate dark matter and gravity</a:t>
            </a:r>
          </a:p>
          <a:p>
            <a:pPr marL="1041400" lvl="1" indent="-520700" defTabSz="676909">
              <a:spcBef>
                <a:spcPts val="4800"/>
              </a:spcBef>
              <a:defRPr sz="3936"/>
            </a:pPr>
            <a:r>
              <a:t> </a:t>
            </a:r>
            <a:r>
              <a:rPr sz="3717"/>
              <a:t>Advantages:</a:t>
            </a:r>
            <a:br>
              <a:rPr sz="3717"/>
            </a:br>
            <a:r>
              <a:rPr sz="4154" baseline="-7220"/>
              <a:t>• </a:t>
            </a:r>
            <a:r>
              <a:t>Relatively simple</a:t>
            </a:r>
            <a:br/>
            <a:r>
              <a:rPr sz="4154" baseline="-7220"/>
              <a:t>• </a:t>
            </a:r>
            <a:r>
              <a:t>Physics “understood”</a:t>
            </a:r>
            <a:br/>
            <a:r>
              <a:rPr sz="4154" baseline="-7220"/>
              <a:t>• </a:t>
            </a:r>
            <a:r>
              <a:t>Large volumes possible</a:t>
            </a:r>
          </a:p>
          <a:p>
            <a:pPr marL="1041400" lvl="1" indent="-520700" defTabSz="676909">
              <a:spcBef>
                <a:spcPts val="4800"/>
              </a:spcBef>
              <a:defRPr sz="3936"/>
            </a:pPr>
            <a:r>
              <a:t>Disadvantages</a:t>
            </a:r>
          </a:p>
          <a:p>
            <a:pPr marL="1562100" lvl="2" indent="-520700" defTabSz="676909">
              <a:spcBef>
                <a:spcPts val="4800"/>
              </a:spcBef>
              <a:defRPr sz="3936"/>
            </a:pPr>
            <a:r>
              <a:t>No galaxies</a:t>
            </a:r>
          </a:p>
          <a:p>
            <a:pPr marL="1562100" lvl="2" indent="-520700" defTabSz="676909">
              <a:spcBef>
                <a:spcPts val="4800"/>
              </a:spcBef>
              <a:defRPr sz="3936"/>
            </a:pPr>
            <a:r>
              <a:t>Ignore effect of baryon physics on dark matter</a:t>
            </a:r>
          </a:p>
          <a:p>
            <a:pPr marL="520700" indent="-520700" defTabSz="676909">
              <a:spcBef>
                <a:spcPts val="4800"/>
              </a:spcBef>
              <a:defRPr sz="3936"/>
            </a:pPr>
            <a:r>
              <a:t>Some may include full physics but volumes are smaller, cannot resolve individual star-forming regions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 descr="Image"/>
          <p:cNvPicPr>
            <a:picLocks noChangeAspect="1"/>
          </p:cNvPicPr>
          <p:nvPr/>
        </p:nvPicPr>
        <p:blipFill>
          <a:blip r:embed="rId2">
            <a:extLst/>
          </a:blip>
          <a:stretch>
            <a:fillRect/>
          </a:stretch>
        </p:blipFill>
        <p:spPr>
          <a:xfrm>
            <a:off x="1562985" y="2151260"/>
            <a:ext cx="15197196" cy="11356749"/>
          </a:xfrm>
          <a:prstGeom prst="rect">
            <a:avLst/>
          </a:prstGeom>
          <a:ln w="25400">
            <a:solidFill>
              <a:srgbClr val="000000"/>
            </a:solidFill>
            <a:miter lim="400000"/>
          </a:ln>
        </p:spPr>
      </p:pic>
      <p:grpSp>
        <p:nvGrpSpPr>
          <p:cNvPr id="386" name="Group"/>
          <p:cNvGrpSpPr/>
          <p:nvPr/>
        </p:nvGrpSpPr>
        <p:grpSpPr>
          <a:xfrm>
            <a:off x="7606950" y="9653173"/>
            <a:ext cx="1637689" cy="1511785"/>
            <a:chOff x="42139" y="0"/>
            <a:chExt cx="1637687" cy="1511784"/>
          </a:xfrm>
        </p:grpSpPr>
        <p:sp>
          <p:nvSpPr>
            <p:cNvPr id="384"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385" name="B"/>
            <p:cNvSpPr txBox="1"/>
            <p:nvPr/>
          </p:nvSpPr>
          <p:spPr>
            <a:xfrm>
              <a:off x="566504" y="309999"/>
              <a:ext cx="588958"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B</a:t>
              </a:r>
            </a:p>
          </p:txBody>
        </p:sp>
      </p:grpSp>
      <p:grpSp>
        <p:nvGrpSpPr>
          <p:cNvPr id="389" name="Group"/>
          <p:cNvGrpSpPr/>
          <p:nvPr/>
        </p:nvGrpSpPr>
        <p:grpSpPr>
          <a:xfrm>
            <a:off x="11639102" y="8804168"/>
            <a:ext cx="1637689" cy="1511785"/>
            <a:chOff x="42139" y="0"/>
            <a:chExt cx="1637687" cy="1511784"/>
          </a:xfrm>
        </p:grpSpPr>
        <p:sp>
          <p:nvSpPr>
            <p:cNvPr id="387"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388" name="O"/>
            <p:cNvSpPr txBox="1"/>
            <p:nvPr/>
          </p:nvSpPr>
          <p:spPr>
            <a:xfrm>
              <a:off x="546072" y="252607"/>
              <a:ext cx="629822"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O</a:t>
              </a:r>
            </a:p>
          </p:txBody>
        </p:sp>
      </p:grpSp>
      <p:grpSp>
        <p:nvGrpSpPr>
          <p:cNvPr id="392" name="Group"/>
          <p:cNvGrpSpPr/>
          <p:nvPr/>
        </p:nvGrpSpPr>
        <p:grpSpPr>
          <a:xfrm>
            <a:off x="10476527" y="6993940"/>
            <a:ext cx="1637689" cy="1511785"/>
            <a:chOff x="42139" y="0"/>
            <a:chExt cx="1637687" cy="1511784"/>
          </a:xfrm>
        </p:grpSpPr>
        <p:sp>
          <p:nvSpPr>
            <p:cNvPr id="390"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391" name="B"/>
            <p:cNvSpPr txBox="1"/>
            <p:nvPr/>
          </p:nvSpPr>
          <p:spPr>
            <a:xfrm>
              <a:off x="566504" y="309999"/>
              <a:ext cx="588958"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B</a:t>
              </a:r>
            </a:p>
          </p:txBody>
        </p:sp>
      </p:grpSp>
      <p:grpSp>
        <p:nvGrpSpPr>
          <p:cNvPr id="395" name="Group"/>
          <p:cNvGrpSpPr/>
          <p:nvPr/>
        </p:nvGrpSpPr>
        <p:grpSpPr>
          <a:xfrm>
            <a:off x="11373156" y="4816500"/>
            <a:ext cx="1637689" cy="1511786"/>
            <a:chOff x="42139" y="0"/>
            <a:chExt cx="1637687" cy="1511784"/>
          </a:xfrm>
        </p:grpSpPr>
        <p:sp>
          <p:nvSpPr>
            <p:cNvPr id="393"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394" name="O"/>
            <p:cNvSpPr txBox="1"/>
            <p:nvPr/>
          </p:nvSpPr>
          <p:spPr>
            <a:xfrm>
              <a:off x="546072" y="252607"/>
              <a:ext cx="629822"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O</a:t>
              </a:r>
            </a:p>
          </p:txBody>
        </p:sp>
      </p:grpSp>
      <p:grpSp>
        <p:nvGrpSpPr>
          <p:cNvPr id="398" name="Group"/>
          <p:cNvGrpSpPr/>
          <p:nvPr/>
        </p:nvGrpSpPr>
        <p:grpSpPr>
          <a:xfrm>
            <a:off x="5865050" y="4816500"/>
            <a:ext cx="1637689" cy="1511786"/>
            <a:chOff x="42139" y="0"/>
            <a:chExt cx="1637687" cy="1511784"/>
          </a:xfrm>
        </p:grpSpPr>
        <p:sp>
          <p:nvSpPr>
            <p:cNvPr id="396"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397" name="B"/>
            <p:cNvSpPr txBox="1"/>
            <p:nvPr/>
          </p:nvSpPr>
          <p:spPr>
            <a:xfrm>
              <a:off x="566504" y="309999"/>
              <a:ext cx="588958"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B</a:t>
              </a:r>
            </a:p>
          </p:txBody>
        </p:sp>
      </p:grpSp>
      <p:grpSp>
        <p:nvGrpSpPr>
          <p:cNvPr id="401" name="Group"/>
          <p:cNvGrpSpPr/>
          <p:nvPr/>
        </p:nvGrpSpPr>
        <p:grpSpPr>
          <a:xfrm>
            <a:off x="7865625" y="5564496"/>
            <a:ext cx="1637689" cy="1511785"/>
            <a:chOff x="42139" y="0"/>
            <a:chExt cx="1637687" cy="1511784"/>
          </a:xfrm>
        </p:grpSpPr>
        <p:sp>
          <p:nvSpPr>
            <p:cNvPr id="399"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00" name="O"/>
            <p:cNvSpPr txBox="1"/>
            <p:nvPr/>
          </p:nvSpPr>
          <p:spPr>
            <a:xfrm>
              <a:off x="546072" y="252607"/>
              <a:ext cx="629822"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O</a:t>
              </a:r>
            </a:p>
          </p:txBody>
        </p:sp>
      </p:grpSp>
      <p:grpSp>
        <p:nvGrpSpPr>
          <p:cNvPr id="404" name="Group"/>
          <p:cNvGrpSpPr/>
          <p:nvPr/>
        </p:nvGrpSpPr>
        <p:grpSpPr>
          <a:xfrm>
            <a:off x="9328332" y="8621330"/>
            <a:ext cx="1637689" cy="1511785"/>
            <a:chOff x="42139" y="0"/>
            <a:chExt cx="1637687" cy="1511784"/>
          </a:xfrm>
        </p:grpSpPr>
        <p:sp>
          <p:nvSpPr>
            <p:cNvPr id="402"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03" name="B"/>
            <p:cNvSpPr txBox="1"/>
            <p:nvPr/>
          </p:nvSpPr>
          <p:spPr>
            <a:xfrm>
              <a:off x="566504" y="309999"/>
              <a:ext cx="588958"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B</a:t>
              </a:r>
            </a:p>
          </p:txBody>
        </p:sp>
      </p:grpSp>
      <p:grpSp>
        <p:nvGrpSpPr>
          <p:cNvPr id="407" name="Group"/>
          <p:cNvGrpSpPr/>
          <p:nvPr/>
        </p:nvGrpSpPr>
        <p:grpSpPr>
          <a:xfrm>
            <a:off x="5865050" y="7553123"/>
            <a:ext cx="1637689" cy="1511785"/>
            <a:chOff x="42139" y="0"/>
            <a:chExt cx="1637687" cy="1511784"/>
          </a:xfrm>
        </p:grpSpPr>
        <p:sp>
          <p:nvSpPr>
            <p:cNvPr id="405" name="Star"/>
            <p:cNvSpPr/>
            <p:nvPr/>
          </p:nvSpPr>
          <p:spPr>
            <a:xfrm>
              <a:off x="42139" y="0"/>
              <a:ext cx="1637689" cy="1511785"/>
            </a:xfrm>
            <a:prstGeom prst="star5">
              <a:avLst>
                <a:gd name="adj" fmla="val 19100"/>
                <a:gd name="hf" fmla="val 105146"/>
                <a:gd name="vf" fmla="val 110557"/>
              </a:avLst>
            </a:prstGeom>
            <a:solidFill>
              <a:srgbClr val="55D7FF"/>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06" name="O"/>
            <p:cNvSpPr txBox="1"/>
            <p:nvPr/>
          </p:nvSpPr>
          <p:spPr>
            <a:xfrm>
              <a:off x="546072" y="252607"/>
              <a:ext cx="629822"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O</a:t>
              </a:r>
            </a:p>
          </p:txBody>
        </p:sp>
      </p:grpSp>
      <p:grpSp>
        <p:nvGrpSpPr>
          <p:cNvPr id="410" name="Group"/>
          <p:cNvGrpSpPr/>
          <p:nvPr/>
        </p:nvGrpSpPr>
        <p:grpSpPr>
          <a:xfrm>
            <a:off x="4707279" y="7140503"/>
            <a:ext cx="1637689" cy="1511785"/>
            <a:chOff x="42139" y="0"/>
            <a:chExt cx="1637687" cy="1511784"/>
          </a:xfrm>
        </p:grpSpPr>
        <p:sp>
          <p:nvSpPr>
            <p:cNvPr id="408"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09" name="A"/>
            <p:cNvSpPr txBox="1"/>
            <p:nvPr/>
          </p:nvSpPr>
          <p:spPr>
            <a:xfrm>
              <a:off x="540964" y="252607"/>
              <a:ext cx="640039"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A</a:t>
              </a:r>
            </a:p>
          </p:txBody>
        </p:sp>
      </p:grpSp>
      <p:grpSp>
        <p:nvGrpSpPr>
          <p:cNvPr id="413" name="Group"/>
          <p:cNvGrpSpPr/>
          <p:nvPr/>
        </p:nvGrpSpPr>
        <p:grpSpPr>
          <a:xfrm>
            <a:off x="8401706" y="4838791"/>
            <a:ext cx="1637689" cy="1511785"/>
            <a:chOff x="42139" y="0"/>
            <a:chExt cx="1637687" cy="1511784"/>
          </a:xfrm>
        </p:grpSpPr>
        <p:sp>
          <p:nvSpPr>
            <p:cNvPr id="411"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12" name="G"/>
            <p:cNvSpPr txBox="1"/>
            <p:nvPr/>
          </p:nvSpPr>
          <p:spPr>
            <a:xfrm>
              <a:off x="460984" y="328049"/>
              <a:ext cx="799999" cy="8556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700" b="0">
                  <a:solidFill>
                    <a:srgbClr val="000208"/>
                  </a:solidFill>
                  <a:latin typeface="Chalkduster"/>
                  <a:ea typeface="Chalkduster"/>
                  <a:cs typeface="Chalkduster"/>
                  <a:sym typeface="Chalkduster"/>
                </a:defRPr>
              </a:lvl1pPr>
            </a:lstStyle>
            <a:p>
              <a:r>
                <a:t>G</a:t>
              </a:r>
            </a:p>
          </p:txBody>
        </p:sp>
      </p:grpSp>
      <p:grpSp>
        <p:nvGrpSpPr>
          <p:cNvPr id="416" name="Group"/>
          <p:cNvGrpSpPr/>
          <p:nvPr/>
        </p:nvGrpSpPr>
        <p:grpSpPr>
          <a:xfrm>
            <a:off x="10476527" y="4734972"/>
            <a:ext cx="1637689" cy="1511785"/>
            <a:chOff x="42139" y="0"/>
            <a:chExt cx="1637687" cy="1511784"/>
          </a:xfrm>
        </p:grpSpPr>
        <p:sp>
          <p:nvSpPr>
            <p:cNvPr id="414"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15" name="A"/>
            <p:cNvSpPr txBox="1"/>
            <p:nvPr/>
          </p:nvSpPr>
          <p:spPr>
            <a:xfrm>
              <a:off x="540964" y="252607"/>
              <a:ext cx="640039"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A</a:t>
              </a:r>
            </a:p>
          </p:txBody>
        </p:sp>
      </p:grpSp>
      <p:grpSp>
        <p:nvGrpSpPr>
          <p:cNvPr id="419" name="Group"/>
          <p:cNvGrpSpPr/>
          <p:nvPr/>
        </p:nvGrpSpPr>
        <p:grpSpPr>
          <a:xfrm>
            <a:off x="8700766" y="6441873"/>
            <a:ext cx="1637689" cy="1511786"/>
            <a:chOff x="42139" y="0"/>
            <a:chExt cx="1637687" cy="1511784"/>
          </a:xfrm>
        </p:grpSpPr>
        <p:sp>
          <p:nvSpPr>
            <p:cNvPr id="417"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18" name="G"/>
            <p:cNvSpPr txBox="1"/>
            <p:nvPr/>
          </p:nvSpPr>
          <p:spPr>
            <a:xfrm>
              <a:off x="460984" y="328049"/>
              <a:ext cx="799999" cy="8556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700" b="0">
                  <a:solidFill>
                    <a:srgbClr val="000208"/>
                  </a:solidFill>
                  <a:latin typeface="Chalkduster"/>
                  <a:ea typeface="Chalkduster"/>
                  <a:cs typeface="Chalkduster"/>
                  <a:sym typeface="Chalkduster"/>
                </a:defRPr>
              </a:lvl1pPr>
            </a:lstStyle>
            <a:p>
              <a:r>
                <a:t>G</a:t>
              </a:r>
            </a:p>
          </p:txBody>
        </p:sp>
      </p:grpSp>
      <p:grpSp>
        <p:nvGrpSpPr>
          <p:cNvPr id="422" name="Group"/>
          <p:cNvGrpSpPr/>
          <p:nvPr/>
        </p:nvGrpSpPr>
        <p:grpSpPr>
          <a:xfrm>
            <a:off x="6586308" y="5415874"/>
            <a:ext cx="1637689" cy="1511786"/>
            <a:chOff x="42139" y="0"/>
            <a:chExt cx="1637687" cy="1511784"/>
          </a:xfrm>
        </p:grpSpPr>
        <p:sp>
          <p:nvSpPr>
            <p:cNvPr id="420"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21" name="A"/>
            <p:cNvSpPr txBox="1"/>
            <p:nvPr/>
          </p:nvSpPr>
          <p:spPr>
            <a:xfrm>
              <a:off x="540964" y="252607"/>
              <a:ext cx="640039"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A</a:t>
              </a:r>
            </a:p>
          </p:txBody>
        </p:sp>
      </p:grpSp>
      <p:grpSp>
        <p:nvGrpSpPr>
          <p:cNvPr id="425" name="Group"/>
          <p:cNvGrpSpPr/>
          <p:nvPr/>
        </p:nvGrpSpPr>
        <p:grpSpPr>
          <a:xfrm>
            <a:off x="9414785" y="4568494"/>
            <a:ext cx="1637689" cy="1511785"/>
            <a:chOff x="42139" y="0"/>
            <a:chExt cx="1637687" cy="1511784"/>
          </a:xfrm>
        </p:grpSpPr>
        <p:sp>
          <p:nvSpPr>
            <p:cNvPr id="423"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24" name="G"/>
            <p:cNvSpPr txBox="1"/>
            <p:nvPr/>
          </p:nvSpPr>
          <p:spPr>
            <a:xfrm>
              <a:off x="460984" y="328049"/>
              <a:ext cx="799999" cy="8556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700" b="0">
                  <a:solidFill>
                    <a:srgbClr val="000208"/>
                  </a:solidFill>
                  <a:latin typeface="Chalkduster"/>
                  <a:ea typeface="Chalkduster"/>
                  <a:cs typeface="Chalkduster"/>
                  <a:sym typeface="Chalkduster"/>
                </a:defRPr>
              </a:lvl1pPr>
            </a:lstStyle>
            <a:p>
              <a:r>
                <a:t>G</a:t>
              </a:r>
            </a:p>
          </p:txBody>
        </p:sp>
      </p:grpSp>
      <p:grpSp>
        <p:nvGrpSpPr>
          <p:cNvPr id="428" name="Group"/>
          <p:cNvGrpSpPr/>
          <p:nvPr/>
        </p:nvGrpSpPr>
        <p:grpSpPr>
          <a:xfrm>
            <a:off x="6925006" y="5743763"/>
            <a:ext cx="1637689" cy="1511785"/>
            <a:chOff x="42139" y="0"/>
            <a:chExt cx="1637687" cy="1511784"/>
          </a:xfrm>
        </p:grpSpPr>
        <p:sp>
          <p:nvSpPr>
            <p:cNvPr id="426"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27" name="A"/>
            <p:cNvSpPr txBox="1"/>
            <p:nvPr/>
          </p:nvSpPr>
          <p:spPr>
            <a:xfrm>
              <a:off x="540964" y="252607"/>
              <a:ext cx="640039"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solidFill>
                    <a:srgbClr val="000208"/>
                  </a:solidFill>
                  <a:latin typeface="Chalkduster"/>
                  <a:ea typeface="Chalkduster"/>
                  <a:cs typeface="Chalkduster"/>
                  <a:sym typeface="Chalkduster"/>
                </a:defRPr>
              </a:lvl1pPr>
            </a:lstStyle>
            <a:p>
              <a:r>
                <a:t>A</a:t>
              </a:r>
            </a:p>
          </p:txBody>
        </p:sp>
      </p:grpSp>
      <p:grpSp>
        <p:nvGrpSpPr>
          <p:cNvPr id="431" name="Group"/>
          <p:cNvGrpSpPr/>
          <p:nvPr/>
        </p:nvGrpSpPr>
        <p:grpSpPr>
          <a:xfrm>
            <a:off x="10130101" y="6108791"/>
            <a:ext cx="1637689" cy="1511785"/>
            <a:chOff x="42139" y="0"/>
            <a:chExt cx="1637687" cy="1511784"/>
          </a:xfrm>
        </p:grpSpPr>
        <p:sp>
          <p:nvSpPr>
            <p:cNvPr id="429" name="Star"/>
            <p:cNvSpPr/>
            <p:nvPr/>
          </p:nvSpPr>
          <p:spPr>
            <a:xfrm>
              <a:off x="42139" y="0"/>
              <a:ext cx="1637689" cy="1511785"/>
            </a:xfrm>
            <a:prstGeom prst="star5">
              <a:avLst>
                <a:gd name="adj" fmla="val 19100"/>
                <a:gd name="hf" fmla="val 105146"/>
                <a:gd name="vf" fmla="val 110557"/>
              </a:avLst>
            </a:prstGeom>
            <a:solidFill>
              <a:srgbClr val="FF2E00"/>
            </a:solidFill>
            <a:ln w="12700" cap="flat">
              <a:noFill/>
              <a:miter lim="400000"/>
            </a:ln>
            <a:effectLst/>
          </p:spPr>
          <p:txBody>
            <a:bodyPr wrap="square" lIns="50800" tIns="50800" rIns="50800" bIns="50800" numCol="1" anchor="ctr">
              <a:noAutofit/>
            </a:bodyPr>
            <a:lstStyle/>
            <a:p>
              <a:pPr>
                <a:defRPr sz="3200" b="0" cap="all" spc="512">
                  <a:solidFill>
                    <a:srgbClr val="3BBDFF"/>
                  </a:solidFill>
                  <a:latin typeface="Avenir Medium"/>
                  <a:ea typeface="Avenir Medium"/>
                  <a:cs typeface="Avenir Medium"/>
                  <a:sym typeface="Avenir Medium"/>
                </a:defRPr>
              </a:pPr>
              <a:endParaRPr/>
            </a:p>
          </p:txBody>
        </p:sp>
        <p:sp>
          <p:nvSpPr>
            <p:cNvPr id="430" name="G"/>
            <p:cNvSpPr txBox="1"/>
            <p:nvPr/>
          </p:nvSpPr>
          <p:spPr>
            <a:xfrm>
              <a:off x="460984" y="328049"/>
              <a:ext cx="799999" cy="8556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700" b="0">
                  <a:solidFill>
                    <a:srgbClr val="000208"/>
                  </a:solidFill>
                  <a:latin typeface="Chalkduster"/>
                  <a:ea typeface="Chalkduster"/>
                  <a:cs typeface="Chalkduster"/>
                  <a:sym typeface="Chalkduster"/>
                </a:defRPr>
              </a:lvl1pPr>
            </a:lstStyle>
            <a:p>
              <a:r>
                <a:t>G</a:t>
              </a:r>
            </a:p>
          </p:txBody>
        </p:sp>
      </p:grpSp>
      <p:pic>
        <p:nvPicPr>
          <p:cNvPr id="432" name="Line" descr="Line"/>
          <p:cNvPicPr>
            <a:picLocks/>
          </p:cNvPicPr>
          <p:nvPr/>
        </p:nvPicPr>
        <p:blipFill>
          <a:blip r:embed="rId3">
            <a:extLst/>
          </a:blip>
          <a:stretch>
            <a:fillRect/>
          </a:stretch>
        </p:blipFill>
        <p:spPr>
          <a:xfrm rot="15257221">
            <a:off x="1027658" y="3376999"/>
            <a:ext cx="2295276" cy="299399"/>
          </a:xfrm>
          <a:prstGeom prst="rect">
            <a:avLst/>
          </a:prstGeom>
        </p:spPr>
      </p:pic>
      <p:pic>
        <p:nvPicPr>
          <p:cNvPr id="434" name="Line" descr="Line"/>
          <p:cNvPicPr>
            <a:picLocks/>
          </p:cNvPicPr>
          <p:nvPr/>
        </p:nvPicPr>
        <p:blipFill>
          <a:blip r:embed="rId4">
            <a:extLst/>
          </a:blip>
          <a:stretch>
            <a:fillRect/>
          </a:stretch>
        </p:blipFill>
        <p:spPr>
          <a:xfrm rot="16480210">
            <a:off x="485248" y="4918130"/>
            <a:ext cx="5311712" cy="299400"/>
          </a:xfrm>
          <a:prstGeom prst="rect">
            <a:avLst/>
          </a:prstGeom>
        </p:spPr>
      </p:pic>
      <p:pic>
        <p:nvPicPr>
          <p:cNvPr id="436" name="Line" descr="Line"/>
          <p:cNvPicPr>
            <a:picLocks/>
          </p:cNvPicPr>
          <p:nvPr/>
        </p:nvPicPr>
        <p:blipFill>
          <a:blip r:embed="rId5">
            <a:extLst/>
          </a:blip>
          <a:stretch>
            <a:fillRect/>
          </a:stretch>
        </p:blipFill>
        <p:spPr>
          <a:xfrm rot="15504263">
            <a:off x="815317" y="5861860"/>
            <a:ext cx="7943959" cy="299399"/>
          </a:xfrm>
          <a:prstGeom prst="rect">
            <a:avLst/>
          </a:prstGeom>
        </p:spPr>
      </p:pic>
      <p:sp>
        <p:nvSpPr>
          <p:cNvPr id="438" name="continuum"/>
          <p:cNvSpPr txBox="1"/>
          <p:nvPr/>
        </p:nvSpPr>
        <p:spPr>
          <a:xfrm rot="468369">
            <a:off x="139666" y="948852"/>
            <a:ext cx="6964738" cy="843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600" b="0">
                <a:solidFill>
                  <a:srgbClr val="FF2B09"/>
                </a:solidFill>
                <a:latin typeface="Chalkduster"/>
                <a:ea typeface="Chalkduster"/>
                <a:cs typeface="Chalkduster"/>
                <a:sym typeface="Chalkduster"/>
              </a:defRPr>
            </a:lvl1pPr>
          </a:lstStyle>
          <a:p>
            <a:r>
              <a:t>continuum</a:t>
            </a:r>
          </a:p>
        </p:txBody>
      </p:sp>
      <p:pic>
        <p:nvPicPr>
          <p:cNvPr id="439" name="Image" descr="Image"/>
          <p:cNvPicPr>
            <a:picLocks noChangeAspect="1"/>
          </p:cNvPicPr>
          <p:nvPr/>
        </p:nvPicPr>
        <p:blipFill>
          <a:blip r:embed="rId6">
            <a:extLst/>
          </a:blip>
          <a:stretch>
            <a:fillRect/>
          </a:stretch>
        </p:blipFill>
        <p:spPr>
          <a:xfrm>
            <a:off x="11757679" y="6300121"/>
            <a:ext cx="1661899" cy="3058856"/>
          </a:xfrm>
          <a:prstGeom prst="rect">
            <a:avLst/>
          </a:prstGeom>
          <a:ln w="12700">
            <a:miter lim="400000"/>
          </a:ln>
          <a:effectLst>
            <a:reflection stA="50000" endPos="40000" dir="5400000" sy="-100000" algn="bl" rotWithShape="0"/>
          </a:effectLst>
        </p:spPr>
      </p:pic>
      <p:pic>
        <p:nvPicPr>
          <p:cNvPr id="440" name="Image" descr="Image"/>
          <p:cNvPicPr>
            <a:picLocks noChangeAspect="1"/>
          </p:cNvPicPr>
          <p:nvPr/>
        </p:nvPicPr>
        <p:blipFill>
          <a:blip r:embed="rId6">
            <a:extLst/>
          </a:blip>
          <a:stretch>
            <a:fillRect/>
          </a:stretch>
        </p:blipFill>
        <p:spPr>
          <a:xfrm rot="10019824">
            <a:off x="3905873" y="5935296"/>
            <a:ext cx="2226978" cy="4098929"/>
          </a:xfrm>
          <a:prstGeom prst="rect">
            <a:avLst/>
          </a:prstGeom>
          <a:ln w="12700">
            <a:miter lim="400000"/>
          </a:ln>
          <a:effectLst>
            <a:reflection stA="50000" endPos="40000" dir="5400000" sy="-100000" algn="bl" rotWithShape="0"/>
          </a:effectLst>
        </p:spPr>
      </p:pic>
      <p:sp>
        <p:nvSpPr>
          <p:cNvPr id="441" name="Lyman continuum…"/>
          <p:cNvSpPr txBox="1"/>
          <p:nvPr/>
        </p:nvSpPr>
        <p:spPr>
          <a:xfrm>
            <a:off x="4867708" y="6754685"/>
            <a:ext cx="3632373" cy="113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300" b="0">
                <a:latin typeface="Chalkboard"/>
                <a:ea typeface="Chalkboard"/>
                <a:cs typeface="Chalkboard"/>
                <a:sym typeface="Chalkboard"/>
              </a:defRPr>
            </a:pPr>
            <a:r>
              <a:t>Lyman continuum</a:t>
            </a:r>
          </a:p>
          <a:p>
            <a:pPr>
              <a:defRPr sz="3300" b="0">
                <a:latin typeface="Chalkboard"/>
                <a:ea typeface="Chalkboard"/>
                <a:cs typeface="Chalkboard"/>
                <a:sym typeface="Chalkboard"/>
              </a:defRPr>
            </a:pPr>
            <a:r>
              <a:t>n=2 —&gt; n=1</a:t>
            </a:r>
          </a:p>
        </p:txBody>
      </p:sp>
      <p:sp>
        <p:nvSpPr>
          <p:cNvPr id="442" name="&gt;&gt;A1216Å"/>
          <p:cNvSpPr txBox="1"/>
          <p:nvPr/>
        </p:nvSpPr>
        <p:spPr>
          <a:xfrm>
            <a:off x="8181127" y="7470967"/>
            <a:ext cx="1960854" cy="717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p>
            <a:pPr>
              <a:defRPr sz="4000" b="0">
                <a:solidFill>
                  <a:srgbClr val="00FA6D"/>
                </a:solidFill>
                <a:latin typeface="Chalkboard"/>
                <a:ea typeface="Chalkboard"/>
                <a:cs typeface="Chalkboard"/>
                <a:sym typeface="Chalkboard"/>
              </a:defRPr>
            </a:pPr>
            <a:r>
              <a:t>&gt;&gt;A</a:t>
            </a:r>
            <a:r>
              <a:rPr baseline="-5999"/>
              <a:t>1216Å</a:t>
            </a:r>
          </a:p>
        </p:txBody>
      </p:sp>
      <p:pic>
        <p:nvPicPr>
          <p:cNvPr id="443" name="Line" descr="Line"/>
          <p:cNvPicPr>
            <a:picLocks/>
          </p:cNvPicPr>
          <p:nvPr/>
        </p:nvPicPr>
        <p:blipFill>
          <a:blip r:embed="rId7">
            <a:extLst/>
          </a:blip>
          <a:stretch>
            <a:fillRect/>
          </a:stretch>
        </p:blipFill>
        <p:spPr>
          <a:xfrm rot="1398717">
            <a:off x="12766770" y="9295723"/>
            <a:ext cx="6889201" cy="299399"/>
          </a:xfrm>
          <a:prstGeom prst="rect">
            <a:avLst/>
          </a:prstGeom>
        </p:spPr>
      </p:pic>
      <p:pic>
        <p:nvPicPr>
          <p:cNvPr id="445" name="Line" descr="Line"/>
          <p:cNvPicPr>
            <a:picLocks/>
          </p:cNvPicPr>
          <p:nvPr/>
        </p:nvPicPr>
        <p:blipFill>
          <a:blip r:embed="rId8">
            <a:extLst/>
          </a:blip>
          <a:stretch>
            <a:fillRect/>
          </a:stretch>
        </p:blipFill>
        <p:spPr>
          <a:xfrm rot="20408068">
            <a:off x="12628820" y="4079499"/>
            <a:ext cx="5772787" cy="299399"/>
          </a:xfrm>
          <a:prstGeom prst="rect">
            <a:avLst/>
          </a:prstGeom>
        </p:spPr>
      </p:pic>
      <p:sp>
        <p:nvSpPr>
          <p:cNvPr id="447" name="Ηα"/>
          <p:cNvSpPr txBox="1"/>
          <p:nvPr/>
        </p:nvSpPr>
        <p:spPr>
          <a:xfrm>
            <a:off x="18441369" y="2493593"/>
            <a:ext cx="113103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600" b="0">
                <a:solidFill>
                  <a:srgbClr val="0EFCFA"/>
                </a:solidFill>
                <a:latin typeface="Chalkboard"/>
                <a:ea typeface="Chalkboard"/>
                <a:cs typeface="Chalkboard"/>
                <a:sym typeface="Chalkboard"/>
              </a:defRPr>
            </a:lvl1pPr>
          </a:lstStyle>
          <a:p>
            <a:r>
              <a:t>Ηα</a:t>
            </a:r>
          </a:p>
        </p:txBody>
      </p:sp>
      <p:sp>
        <p:nvSpPr>
          <p:cNvPr id="448" name="Lyman leakage"/>
          <p:cNvSpPr txBox="1"/>
          <p:nvPr/>
        </p:nvSpPr>
        <p:spPr>
          <a:xfrm>
            <a:off x="18907052" y="10273700"/>
            <a:ext cx="3632372" cy="1567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500" b="0">
                <a:solidFill>
                  <a:srgbClr val="FFA100"/>
                </a:solidFill>
                <a:latin typeface="Chalkboard"/>
                <a:ea typeface="Chalkboard"/>
                <a:cs typeface="Chalkboard"/>
                <a:sym typeface="Chalkboard"/>
              </a:defRPr>
            </a:lvl1pPr>
          </a:lstStyle>
          <a:p>
            <a:r>
              <a:t>Lyman leakage</a:t>
            </a:r>
          </a:p>
        </p:txBody>
      </p:sp>
      <p:pic>
        <p:nvPicPr>
          <p:cNvPr id="449" name="Line" descr="Line"/>
          <p:cNvPicPr>
            <a:picLocks/>
          </p:cNvPicPr>
          <p:nvPr/>
        </p:nvPicPr>
        <p:blipFill>
          <a:blip r:embed="rId9">
            <a:extLst/>
          </a:blip>
          <a:stretch>
            <a:fillRect/>
          </a:stretch>
        </p:blipFill>
        <p:spPr>
          <a:xfrm rot="19863155">
            <a:off x="11392837" y="5419549"/>
            <a:ext cx="7579241" cy="29939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9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40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39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40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40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38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38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41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425"/>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43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2" nodeType="afterEffect">
                                  <p:stCondLst>
                                    <p:cond delay="0"/>
                                  </p:stCondLst>
                                  <p:iterate>
                                    <p:tmAbs val="0"/>
                                  </p:iterate>
                                  <p:childTnLst>
                                    <p:set>
                                      <p:cBhvr>
                                        <p:cTn id="39" fill="hold"/>
                                        <p:tgtEl>
                                          <p:spTgt spid="419"/>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3" nodeType="afterEffect">
                                  <p:stCondLst>
                                    <p:cond delay="0"/>
                                  </p:stCondLst>
                                  <p:iterate>
                                    <p:tmAbs val="0"/>
                                  </p:iterate>
                                  <p:childTnLst>
                                    <p:set>
                                      <p:cBhvr>
                                        <p:cTn id="42" fill="hold"/>
                                        <p:tgtEl>
                                          <p:spTgt spid="428"/>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4" nodeType="afterEffect">
                                  <p:stCondLst>
                                    <p:cond delay="0"/>
                                  </p:stCondLst>
                                  <p:iterate>
                                    <p:tmAbs val="0"/>
                                  </p:iterate>
                                  <p:childTnLst>
                                    <p:set>
                                      <p:cBhvr>
                                        <p:cTn id="45" fill="hold"/>
                                        <p:tgtEl>
                                          <p:spTgt spid="422"/>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5" nodeType="afterEffect">
                                  <p:stCondLst>
                                    <p:cond delay="0"/>
                                  </p:stCondLst>
                                  <p:iterate>
                                    <p:tmAbs val="0"/>
                                  </p:iterate>
                                  <p:childTnLst>
                                    <p:set>
                                      <p:cBhvr>
                                        <p:cTn id="48" fill="hold"/>
                                        <p:tgtEl>
                                          <p:spTgt spid="416"/>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6" nodeType="afterEffect">
                                  <p:stCondLst>
                                    <p:cond delay="0"/>
                                  </p:stCondLst>
                                  <p:iterate>
                                    <p:tmAbs val="0"/>
                                  </p:iterate>
                                  <p:childTnLst>
                                    <p:set>
                                      <p:cBhvr>
                                        <p:cTn id="51" fill="hold"/>
                                        <p:tgtEl>
                                          <p:spTgt spid="4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path" presetSubtype="0" accel="50000" decel="50000" fill="hold" nodeType="clickEffect">
                                  <p:stCondLst>
                                    <p:cond delay="0"/>
                                  </p:stCondLst>
                                  <p:childTnLst>
                                    <p:animMotion origin="layout" path="M 0.000000 0.000000 C 0.011922 -0.072244 -0.019231 -0.144169 -0.061565 -0.142141 C -0.095705 -0.140505 -0.120645 -0.085771 -0.153925 -0.075194 C -0.192588 -0.062907 -0.229513 -0.108772 -0.236321 -0.177537" pathEditMode="relative">
                                      <p:cBhvr>
                                        <p:cTn id="55" dur="3000" fill="hold"/>
                                        <p:tgtEl>
                                          <p:spTgt spid="425"/>
                                        </p:tgtEl>
                                        <p:attrNameLst>
                                          <p:attrName>ppt_x</p:attrName>
                                          <p:attrName>ppt_y</p:attrName>
                                        </p:attrNameLst>
                                      </p:cBhvr>
                                    </p:animMotion>
                                  </p:childTnLst>
                                </p:cTn>
                              </p:par>
                            </p:childTnLst>
                          </p:cTn>
                        </p:par>
                        <p:par>
                          <p:cTn id="56" fill="hold">
                            <p:stCondLst>
                              <p:cond delay="0"/>
                            </p:stCondLst>
                            <p:childTnLst>
                              <p:par>
                                <p:cTn id="57" presetID="-1" presetClass="path" presetSubtype="0" accel="50000" decel="50000" fill="hold" nodeType="withEffect">
                                  <p:stCondLst>
                                    <p:cond delay="0"/>
                                  </p:stCondLst>
                                  <p:childTnLst>
                                    <p:animMotion origin="layout" path="M 0.000000 0.000000 C -0.025216 -0.089940 -0.068244 -0.160134 -0.120812 -0.197086 C -0.197722 -0.251150 -0.284968 -0.229145 -0.350385 -0.139182" pathEditMode="relative">
                                      <p:cBhvr>
                                        <p:cTn id="58" dur="3000" fill="hold"/>
                                        <p:tgtEl>
                                          <p:spTgt spid="431"/>
                                        </p:tgtEl>
                                        <p:attrNameLst>
                                          <p:attrName>ppt_x</p:attrName>
                                          <p:attrName>ppt_y</p:attrName>
                                        </p:attrNameLst>
                                      </p:cBhvr>
                                    </p:animMotion>
                                  </p:childTnLst>
                                </p:cTn>
                              </p:par>
                            </p:childTnLst>
                          </p:cTn>
                        </p:par>
                        <p:par>
                          <p:cTn id="59" fill="hold">
                            <p:stCondLst>
                              <p:cond delay="0"/>
                            </p:stCondLst>
                            <p:childTnLst>
                              <p:par>
                                <p:cTn id="60" presetID="-1" presetClass="path" presetSubtype="0" accel="50000" decel="50000" fill="hold" nodeType="withEffect">
                                  <p:stCondLst>
                                    <p:cond delay="0"/>
                                  </p:stCondLst>
                                  <p:childTnLst>
                                    <p:animMotion origin="layout" path="M 0.000000 0.000000 C -0.044419 -0.022410 -0.091081 -0.027030 -0.136626 -0.013529 C -0.186191 0.001164 -0.233035 0.036872 -0.273193 0.090573" pathEditMode="relative">
                                      <p:cBhvr>
                                        <p:cTn id="61" dur="3000" fill="hold"/>
                                        <p:tgtEl>
                                          <p:spTgt spid="419"/>
                                        </p:tgtEl>
                                        <p:attrNameLst>
                                          <p:attrName>ppt_x</p:attrName>
                                          <p:attrName>ppt_y</p:attrName>
                                        </p:attrNameLst>
                                      </p:cBhvr>
                                    </p:animMotion>
                                  </p:childTnLst>
                                </p:cTn>
                              </p:par>
                            </p:childTnLst>
                          </p:cTn>
                        </p:par>
                        <p:par>
                          <p:cTn id="62" fill="hold">
                            <p:stCondLst>
                              <p:cond delay="0"/>
                            </p:stCondLst>
                            <p:childTnLst>
                              <p:par>
                                <p:cTn id="63" presetID="-1" presetClass="path" presetSubtype="0" accel="50000" decel="50000" fill="hold" nodeType="withEffect">
                                  <p:stCondLst>
                                    <p:cond delay="0"/>
                                  </p:stCondLst>
                                  <p:childTnLst>
                                    <p:animMotion origin="layout" path="M 0.000000 0.000000 C -0.064918 0.007169 -0.113422 0.108976 -0.106718 0.223993 C -0.101353 0.316026 -0.060654 0.388991 -0.008933 0.399305 L 0.004278 0.401103" pathEditMode="relative">
                                      <p:cBhvr>
                                        <p:cTn id="64" dur="3000" fill="hold"/>
                                        <p:tgtEl>
                                          <p:spTgt spid="416"/>
                                        </p:tgtEl>
                                        <p:attrNameLst>
                                          <p:attrName>ppt_x</p:attrName>
                                          <p:attrName>ppt_y</p:attrName>
                                        </p:attrNameLst>
                                      </p:cBhvr>
                                    </p:animMotion>
                                  </p:childTnLst>
                                </p:cTn>
                              </p:par>
                            </p:childTnLst>
                          </p:cTn>
                        </p:par>
                        <p:par>
                          <p:cTn id="65" fill="hold">
                            <p:stCondLst>
                              <p:cond delay="0"/>
                            </p:stCondLst>
                            <p:childTnLst>
                              <p:par>
                                <p:cTn id="66" presetID="-1" presetClass="path" presetSubtype="0" accel="50000" decel="50000" fill="hold" nodeType="withEffect">
                                  <p:stCondLst>
                                    <p:cond delay="0"/>
                                  </p:stCondLst>
                                  <p:childTnLst>
                                    <p:animMotion origin="layout" path="M 0.000000 0.000000 C 0.004552 0.071933 0.020372 0.140149 0.045661 0.196882 C 0.104615 0.329142 0.203452 0.382750 0.293895 0.331523" pathEditMode="relative">
                                      <p:cBhvr>
                                        <p:cTn id="67" dur="3000" fill="hold"/>
                                        <p:tgtEl>
                                          <p:spTgt spid="428"/>
                                        </p:tgtEl>
                                        <p:attrNameLst>
                                          <p:attrName>ppt_x</p:attrName>
                                          <p:attrName>ppt_y</p:attrName>
                                        </p:attrNameLst>
                                      </p:cBhvr>
                                    </p:animMotion>
                                  </p:childTnLst>
                                </p:cTn>
                              </p:par>
                            </p:childTnLst>
                          </p:cTn>
                        </p:par>
                        <p:par>
                          <p:cTn id="68" fill="hold">
                            <p:stCondLst>
                              <p:cond delay="0"/>
                            </p:stCondLst>
                            <p:childTnLst>
                              <p:par>
                                <p:cTn id="69" presetID="-1" presetClass="path" presetSubtype="0" accel="50000" decel="50000" fill="hold" nodeType="withEffect">
                                  <p:stCondLst>
                                    <p:cond delay="0"/>
                                  </p:stCondLst>
                                  <p:childTnLst>
                                    <p:animMotion origin="layout" path="M 0.000000 0.000000 L 0.166531 -0.298005" pathEditMode="relative">
                                      <p:cBhvr>
                                        <p:cTn id="70" dur="3000" fill="hold"/>
                                        <p:tgtEl>
                                          <p:spTgt spid="422"/>
                                        </p:tgtEl>
                                        <p:attrNameLst>
                                          <p:attrName>ppt_x</p:attrName>
                                          <p:attrName>ppt_y</p:attrName>
                                        </p:attrNameLst>
                                      </p:cBhvr>
                                    </p:animMotion>
                                  </p:childTnLst>
                                </p:cTn>
                              </p:par>
                            </p:childTnLst>
                          </p:cTn>
                        </p:par>
                        <p:par>
                          <p:cTn id="71" fill="hold">
                            <p:stCondLst>
                              <p:cond delay="0"/>
                            </p:stCondLst>
                            <p:childTnLst>
                              <p:par>
                                <p:cTn id="72" presetID="-1" presetClass="path" presetSubtype="0" accel="50000" decel="50000" fill="hold" nodeType="withEffect">
                                  <p:stCondLst>
                                    <p:cond delay="0"/>
                                  </p:stCondLst>
                                  <p:childTnLst>
                                    <p:animMotion origin="layout" path="M 0.000000 0.000000 C -0.038190 -0.002163 -0.074921 0.026168 -0.100122 0.077227 C -0.134283 0.146439 -0.142260 0.244962 -0.120466 0.328493" pathEditMode="relative">
                                      <p:cBhvr>
                                        <p:cTn id="73" dur="1000" fill="hold"/>
                                        <p:tgtEl>
                                          <p:spTgt spid="413"/>
                                        </p:tgtEl>
                                        <p:attrNameLst>
                                          <p:attrName>ppt_x</p:attrName>
                                          <p:attrName>ppt_y</p:attrName>
                                        </p:attrNameLst>
                                      </p:cBhvr>
                                    </p:animMotion>
                                  </p:childTnLst>
                                </p:cTn>
                              </p:par>
                            </p:childTnLst>
                          </p:cTn>
                        </p:par>
                        <p:par>
                          <p:cTn id="74" fill="hold">
                            <p:stCondLst>
                              <p:cond delay="0"/>
                            </p:stCondLst>
                            <p:childTnLst>
                              <p:par>
                                <p:cTn id="75" presetID="-1" presetClass="path" presetSubtype="0" accel="50000" decel="50000" fill="hold" nodeType="withEffect">
                                  <p:stCondLst>
                                    <p:cond delay="0"/>
                                  </p:stCondLst>
                                  <p:childTnLst>
                                    <p:animMotion origin="layout" path="M 0.000000 0.000000 C 0.022516 -0.158244 0.104312 -0.266808 0.196053 -0.260211 C 0.243913 -0.256769 0.289130 -0.220279 0.322094 -0.158497" pathEditMode="relative">
                                      <p:cBhvr>
                                        <p:cTn id="76" dur="1000" fill="hold"/>
                                        <p:tgtEl>
                                          <p:spTgt spid="410"/>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25" nodeType="clickEffect">
                                  <p:stCondLst>
                                    <p:cond delay="0"/>
                                  </p:stCondLst>
                                  <p:iterate>
                                    <p:tmAbs val="0"/>
                                  </p:iterate>
                                  <p:childTnLst>
                                    <p:set>
                                      <p:cBhvr>
                                        <p:cTn id="80" fill="hold"/>
                                        <p:tgtEl>
                                          <p:spTgt spid="440"/>
                                        </p:tgtEl>
                                        <p:attrNameLst>
                                          <p:attrName>style.visibility</p:attrName>
                                        </p:attrNameLst>
                                      </p:cBhvr>
                                      <p:to>
                                        <p:strVal val="visible"/>
                                      </p:to>
                                    </p:set>
                                    <p:animEffect transition="in" filter="wipe(down)">
                                      <p:cBhvr>
                                        <p:cTn id="81" dur="2000"/>
                                        <p:tgtEl>
                                          <p:spTgt spid="440"/>
                                        </p:tgtEl>
                                      </p:cBhvr>
                                    </p:animEffect>
                                  </p:childTnLst>
                                </p:cTn>
                              </p:par>
                            </p:childTnLst>
                          </p:cTn>
                        </p:par>
                        <p:par>
                          <p:cTn id="82" fill="hold">
                            <p:stCondLst>
                              <p:cond delay="2000"/>
                            </p:stCondLst>
                            <p:childTnLst>
                              <p:par>
                                <p:cTn id="83" presetID="22" presetClass="entr" presetSubtype="1" fill="hold" grpId="26" nodeType="afterEffect">
                                  <p:stCondLst>
                                    <p:cond delay="0"/>
                                  </p:stCondLst>
                                  <p:iterate>
                                    <p:tmAbs val="0"/>
                                  </p:iterate>
                                  <p:childTnLst>
                                    <p:set>
                                      <p:cBhvr>
                                        <p:cTn id="84" fill="hold"/>
                                        <p:tgtEl>
                                          <p:spTgt spid="439"/>
                                        </p:tgtEl>
                                        <p:attrNameLst>
                                          <p:attrName>style.visibility</p:attrName>
                                        </p:attrNameLst>
                                      </p:cBhvr>
                                      <p:to>
                                        <p:strVal val="visible"/>
                                      </p:to>
                                    </p:set>
                                    <p:animEffect transition="in" filter="wipe(up)">
                                      <p:cBhvr>
                                        <p:cTn id="85" dur="2000"/>
                                        <p:tgtEl>
                                          <p:spTgt spid="439"/>
                                        </p:tgtEl>
                                      </p:cBhvr>
                                    </p:animEffect>
                                  </p:childTnLst>
                                </p:cTn>
                              </p:par>
                            </p:childTnLst>
                          </p:cTn>
                        </p:par>
                        <p:par>
                          <p:cTn id="86" fill="hold">
                            <p:stCondLst>
                              <p:cond delay="4000"/>
                            </p:stCondLst>
                            <p:childTnLst>
                              <p:par>
                                <p:cTn id="87" presetID="22" presetClass="entr" presetSubtype="8" fill="hold" grpId="27" nodeType="afterEffect">
                                  <p:stCondLst>
                                    <p:cond delay="0"/>
                                  </p:stCondLst>
                                  <p:iterate>
                                    <p:tmAbs val="0"/>
                                  </p:iterate>
                                  <p:childTnLst>
                                    <p:set>
                                      <p:cBhvr>
                                        <p:cTn id="88" fill="hold"/>
                                        <p:tgtEl>
                                          <p:spTgt spid="441"/>
                                        </p:tgtEl>
                                        <p:attrNameLst>
                                          <p:attrName>style.visibility</p:attrName>
                                        </p:attrNameLst>
                                      </p:cBhvr>
                                      <p:to>
                                        <p:strVal val="visible"/>
                                      </p:to>
                                    </p:set>
                                    <p:animEffect transition="in" filter="wipe(left)">
                                      <p:cBhvr>
                                        <p:cTn id="89" dur="2000"/>
                                        <p:tgtEl>
                                          <p:spTgt spid="441"/>
                                        </p:tgtEl>
                                      </p:cBhvr>
                                    </p:animEffect>
                                  </p:childTnLst>
                                </p:cTn>
                              </p:par>
                            </p:childTnLst>
                          </p:cTn>
                        </p:par>
                        <p:par>
                          <p:cTn id="90" fill="hold">
                            <p:stCondLst>
                              <p:cond delay="6000"/>
                            </p:stCondLst>
                            <p:childTnLst>
                              <p:par>
                                <p:cTn id="91" presetID="1" presetClass="entr" presetSubtype="0" fill="hold" grpId="28" nodeType="afterEffect">
                                  <p:stCondLst>
                                    <p:cond delay="0"/>
                                  </p:stCondLst>
                                  <p:iterate>
                                    <p:tmAbs val="0"/>
                                  </p:iterate>
                                  <p:childTnLst>
                                    <p:set>
                                      <p:cBhvr>
                                        <p:cTn id="92" fill="hold"/>
                                        <p:tgtEl>
                                          <p:spTgt spid="44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29" nodeType="clickEffect">
                                  <p:stCondLst>
                                    <p:cond delay="0"/>
                                  </p:stCondLst>
                                  <p:iterate>
                                    <p:tmAbs val="0"/>
                                  </p:iterate>
                                  <p:childTnLst>
                                    <p:set>
                                      <p:cBhvr>
                                        <p:cTn id="96" fill="hold"/>
                                        <p:tgtEl>
                                          <p:spTgt spid="438"/>
                                        </p:tgtEl>
                                        <p:attrNameLst>
                                          <p:attrName>style.visibility</p:attrName>
                                        </p:attrNameLst>
                                      </p:cBhvr>
                                      <p:to>
                                        <p:strVal val="visible"/>
                                      </p:to>
                                    </p:set>
                                    <p:animEffect transition="in" filter="wipe(down)">
                                      <p:cBhvr>
                                        <p:cTn id="97" dur="1500"/>
                                        <p:tgtEl>
                                          <p:spTgt spid="438"/>
                                        </p:tgtEl>
                                      </p:cBhvr>
                                    </p:animEffect>
                                  </p:childTnLst>
                                </p:cTn>
                              </p:par>
                            </p:childTnLst>
                          </p:cTn>
                        </p:par>
                        <p:par>
                          <p:cTn id="98" fill="hold">
                            <p:stCondLst>
                              <p:cond delay="1500"/>
                            </p:stCondLst>
                            <p:childTnLst>
                              <p:par>
                                <p:cTn id="99" presetID="22" presetClass="entr" presetSubtype="4" fill="hold" grpId="30" nodeType="afterEffect">
                                  <p:stCondLst>
                                    <p:cond delay="0"/>
                                  </p:stCondLst>
                                  <p:iterate>
                                    <p:tmAbs val="0"/>
                                  </p:iterate>
                                  <p:childTnLst>
                                    <p:set>
                                      <p:cBhvr>
                                        <p:cTn id="100" fill="hold"/>
                                        <p:tgtEl>
                                          <p:spTgt spid="432"/>
                                        </p:tgtEl>
                                        <p:attrNameLst>
                                          <p:attrName>style.visibility</p:attrName>
                                        </p:attrNameLst>
                                      </p:cBhvr>
                                      <p:to>
                                        <p:strVal val="visible"/>
                                      </p:to>
                                    </p:set>
                                    <p:animEffect transition="in" filter="wipe(down)">
                                      <p:cBhvr>
                                        <p:cTn id="101" dur="1500"/>
                                        <p:tgtEl>
                                          <p:spTgt spid="432"/>
                                        </p:tgtEl>
                                      </p:cBhvr>
                                    </p:animEffect>
                                  </p:childTnLst>
                                </p:cTn>
                              </p:par>
                            </p:childTnLst>
                          </p:cTn>
                        </p:par>
                        <p:par>
                          <p:cTn id="102" fill="hold">
                            <p:stCondLst>
                              <p:cond delay="3000"/>
                            </p:stCondLst>
                            <p:childTnLst>
                              <p:par>
                                <p:cTn id="103" presetID="22" presetClass="entr" presetSubtype="4" fill="hold" grpId="31" nodeType="afterEffect">
                                  <p:stCondLst>
                                    <p:cond delay="0"/>
                                  </p:stCondLst>
                                  <p:iterate>
                                    <p:tmAbs val="0"/>
                                  </p:iterate>
                                  <p:childTnLst>
                                    <p:set>
                                      <p:cBhvr>
                                        <p:cTn id="104" fill="hold"/>
                                        <p:tgtEl>
                                          <p:spTgt spid="434"/>
                                        </p:tgtEl>
                                        <p:attrNameLst>
                                          <p:attrName>style.visibility</p:attrName>
                                        </p:attrNameLst>
                                      </p:cBhvr>
                                      <p:to>
                                        <p:strVal val="visible"/>
                                      </p:to>
                                    </p:set>
                                    <p:animEffect transition="in" filter="wipe(down)">
                                      <p:cBhvr>
                                        <p:cTn id="105" dur="1500"/>
                                        <p:tgtEl>
                                          <p:spTgt spid="434"/>
                                        </p:tgtEl>
                                      </p:cBhvr>
                                    </p:animEffect>
                                  </p:childTnLst>
                                </p:cTn>
                              </p:par>
                            </p:childTnLst>
                          </p:cTn>
                        </p:par>
                        <p:par>
                          <p:cTn id="106" fill="hold">
                            <p:stCondLst>
                              <p:cond delay="4500"/>
                            </p:stCondLst>
                            <p:childTnLst>
                              <p:par>
                                <p:cTn id="107" presetID="22" presetClass="entr" presetSubtype="4" fill="hold" grpId="32" nodeType="afterEffect">
                                  <p:stCondLst>
                                    <p:cond delay="0"/>
                                  </p:stCondLst>
                                  <p:iterate>
                                    <p:tmAbs val="0"/>
                                  </p:iterate>
                                  <p:childTnLst>
                                    <p:set>
                                      <p:cBhvr>
                                        <p:cTn id="108" fill="hold"/>
                                        <p:tgtEl>
                                          <p:spTgt spid="436"/>
                                        </p:tgtEl>
                                        <p:attrNameLst>
                                          <p:attrName>style.visibility</p:attrName>
                                        </p:attrNameLst>
                                      </p:cBhvr>
                                      <p:to>
                                        <p:strVal val="visible"/>
                                      </p:to>
                                    </p:set>
                                    <p:animEffect transition="in" filter="wipe(down)">
                                      <p:cBhvr>
                                        <p:cTn id="109" dur="1500"/>
                                        <p:tgtEl>
                                          <p:spTgt spid="436"/>
                                        </p:tgtEl>
                                      </p:cBhvr>
                                    </p:animEffect>
                                  </p:childTnLst>
                                </p:cTn>
                              </p:par>
                            </p:childTnLst>
                          </p:cTn>
                        </p:par>
                        <p:par>
                          <p:cTn id="110" fill="hold">
                            <p:stCondLst>
                              <p:cond delay="6000"/>
                            </p:stCondLst>
                            <p:childTnLst>
                              <p:par>
                                <p:cTn id="111" presetID="22" presetClass="entr" presetSubtype="8" fill="hold" grpId="33" nodeType="afterEffect">
                                  <p:stCondLst>
                                    <p:cond delay="0"/>
                                  </p:stCondLst>
                                  <p:iterate>
                                    <p:tmAbs val="0"/>
                                  </p:iterate>
                                  <p:childTnLst>
                                    <p:set>
                                      <p:cBhvr>
                                        <p:cTn id="112" fill="hold"/>
                                        <p:tgtEl>
                                          <p:spTgt spid="447"/>
                                        </p:tgtEl>
                                        <p:attrNameLst>
                                          <p:attrName>style.visibility</p:attrName>
                                        </p:attrNameLst>
                                      </p:cBhvr>
                                      <p:to>
                                        <p:strVal val="visible"/>
                                      </p:to>
                                    </p:set>
                                    <p:animEffect transition="in" filter="wipe(left)">
                                      <p:cBhvr>
                                        <p:cTn id="113" dur="1000"/>
                                        <p:tgtEl>
                                          <p:spTgt spid="447"/>
                                        </p:tgtEl>
                                      </p:cBhvr>
                                    </p:animEffect>
                                  </p:childTnLst>
                                </p:cTn>
                              </p:par>
                            </p:childTnLst>
                          </p:cTn>
                        </p:par>
                        <p:par>
                          <p:cTn id="114" fill="hold">
                            <p:stCondLst>
                              <p:cond delay="7000"/>
                            </p:stCondLst>
                            <p:childTnLst>
                              <p:par>
                                <p:cTn id="115" presetID="22" presetClass="entr" presetSubtype="8" fill="hold" grpId="34" nodeType="afterEffect">
                                  <p:stCondLst>
                                    <p:cond delay="0"/>
                                  </p:stCondLst>
                                  <p:iterate>
                                    <p:tmAbs val="0"/>
                                  </p:iterate>
                                  <p:childTnLst>
                                    <p:set>
                                      <p:cBhvr>
                                        <p:cTn id="116" fill="hold"/>
                                        <p:tgtEl>
                                          <p:spTgt spid="445"/>
                                        </p:tgtEl>
                                        <p:attrNameLst>
                                          <p:attrName>style.visibility</p:attrName>
                                        </p:attrNameLst>
                                      </p:cBhvr>
                                      <p:to>
                                        <p:strVal val="visible"/>
                                      </p:to>
                                    </p:set>
                                    <p:animEffect transition="in" filter="wipe(left)">
                                      <p:cBhvr>
                                        <p:cTn id="117" dur="1000"/>
                                        <p:tgtEl>
                                          <p:spTgt spid="445"/>
                                        </p:tgtEl>
                                      </p:cBhvr>
                                    </p:animEffect>
                                  </p:childTnLst>
                                </p:cTn>
                              </p:par>
                            </p:childTnLst>
                          </p:cTn>
                        </p:par>
                        <p:par>
                          <p:cTn id="118" fill="hold">
                            <p:stCondLst>
                              <p:cond delay="8000"/>
                            </p:stCondLst>
                            <p:childTnLst>
                              <p:par>
                                <p:cTn id="119" presetID="22" presetClass="entr" presetSubtype="8" fill="hold" grpId="35" nodeType="afterEffect">
                                  <p:stCondLst>
                                    <p:cond delay="0"/>
                                  </p:stCondLst>
                                  <p:iterate>
                                    <p:tmAbs val="0"/>
                                  </p:iterate>
                                  <p:childTnLst>
                                    <p:set>
                                      <p:cBhvr>
                                        <p:cTn id="120" fill="hold"/>
                                        <p:tgtEl>
                                          <p:spTgt spid="449"/>
                                        </p:tgtEl>
                                        <p:attrNameLst>
                                          <p:attrName>style.visibility</p:attrName>
                                        </p:attrNameLst>
                                      </p:cBhvr>
                                      <p:to>
                                        <p:strVal val="visible"/>
                                      </p:to>
                                    </p:set>
                                    <p:animEffect transition="in" filter="wipe(left)">
                                      <p:cBhvr>
                                        <p:cTn id="121" dur="1000"/>
                                        <p:tgtEl>
                                          <p:spTgt spid="449"/>
                                        </p:tgtEl>
                                      </p:cBhvr>
                                    </p:animEffect>
                                  </p:childTnLst>
                                </p:cTn>
                              </p:par>
                            </p:childTnLst>
                          </p:cTn>
                        </p:par>
                        <p:par>
                          <p:cTn id="122" fill="hold">
                            <p:stCondLst>
                              <p:cond delay="9000"/>
                            </p:stCondLst>
                            <p:childTnLst>
                              <p:par>
                                <p:cTn id="123" presetID="22" presetClass="entr" presetSubtype="8" fill="hold" grpId="36" nodeType="afterEffect">
                                  <p:stCondLst>
                                    <p:cond delay="0"/>
                                  </p:stCondLst>
                                  <p:iterate>
                                    <p:tmAbs val="0"/>
                                  </p:iterate>
                                  <p:childTnLst>
                                    <p:set>
                                      <p:cBhvr>
                                        <p:cTn id="124" fill="hold"/>
                                        <p:tgtEl>
                                          <p:spTgt spid="443"/>
                                        </p:tgtEl>
                                        <p:attrNameLst>
                                          <p:attrName>style.visibility</p:attrName>
                                        </p:attrNameLst>
                                      </p:cBhvr>
                                      <p:to>
                                        <p:strVal val="visible"/>
                                      </p:to>
                                    </p:set>
                                    <p:animEffect transition="in" filter="wipe(left)">
                                      <p:cBhvr>
                                        <p:cTn id="125" dur="1000"/>
                                        <p:tgtEl>
                                          <p:spTgt spid="443"/>
                                        </p:tgtEl>
                                      </p:cBhvr>
                                    </p:animEffect>
                                  </p:childTnLst>
                                </p:cTn>
                              </p:par>
                            </p:childTnLst>
                          </p:cTn>
                        </p:par>
                        <p:par>
                          <p:cTn id="126" fill="hold">
                            <p:stCondLst>
                              <p:cond delay="10000"/>
                            </p:stCondLst>
                            <p:childTnLst>
                              <p:par>
                                <p:cTn id="127" presetID="22" presetClass="entr" presetSubtype="8" fill="hold" grpId="37" nodeType="afterEffect">
                                  <p:stCondLst>
                                    <p:cond delay="0"/>
                                  </p:stCondLst>
                                  <p:iterate>
                                    <p:tmAbs val="0"/>
                                  </p:iterate>
                                  <p:childTnLst>
                                    <p:set>
                                      <p:cBhvr>
                                        <p:cTn id="128" fill="hold"/>
                                        <p:tgtEl>
                                          <p:spTgt spid="448"/>
                                        </p:tgtEl>
                                        <p:attrNameLst>
                                          <p:attrName>style.visibility</p:attrName>
                                        </p:attrNameLst>
                                      </p:cBhvr>
                                      <p:to>
                                        <p:strVal val="visible"/>
                                      </p:to>
                                    </p:set>
                                    <p:animEffect transition="in" filter="wipe(left)">
                                      <p:cBhvr>
                                        <p:cTn id="129" dur="10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8" animBg="1" advAuto="0"/>
      <p:bldP spid="389" grpId="7" animBg="1" advAuto="0"/>
      <p:bldP spid="392" grpId="4" animBg="1" advAuto="0"/>
      <p:bldP spid="395" grpId="2" animBg="1" advAuto="0"/>
      <p:bldP spid="398" grpId="1" animBg="1" advAuto="0"/>
      <p:bldP spid="401" grpId="3" animBg="1" advAuto="0"/>
      <p:bldP spid="404" grpId="6" animBg="1" advAuto="0"/>
      <p:bldP spid="407" grpId="5" animBg="1" advAuto="0"/>
      <p:bldP spid="410" grpId="9" animBg="1" advAuto="0"/>
      <p:bldP spid="413" grpId="16" animBg="1" advAuto="0"/>
      <p:bldP spid="416" grpId="15" animBg="1" advAuto="0"/>
      <p:bldP spid="419" grpId="12" animBg="1" advAuto="0"/>
      <p:bldP spid="422" grpId="14" animBg="1" advAuto="0"/>
      <p:bldP spid="425" grpId="10" animBg="1" advAuto="0"/>
      <p:bldP spid="428" grpId="13" animBg="1" advAuto="0"/>
      <p:bldP spid="431" grpId="11" animBg="1" advAuto="0"/>
      <p:bldP spid="432" grpId="30" animBg="1" advAuto="0"/>
      <p:bldP spid="434" grpId="31" animBg="1" advAuto="0"/>
      <p:bldP spid="436" grpId="32" animBg="1" advAuto="0"/>
      <p:bldP spid="438" grpId="29" animBg="1" advAuto="0"/>
      <p:bldP spid="439" grpId="26" animBg="1" advAuto="0"/>
      <p:bldP spid="440" grpId="25" animBg="1" advAuto="0"/>
      <p:bldP spid="441" grpId="27" animBg="1" advAuto="0"/>
      <p:bldP spid="442" grpId="28" animBg="1" advAuto="0"/>
      <p:bldP spid="443" grpId="36" animBg="1" advAuto="0"/>
      <p:bldP spid="445" grpId="34" animBg="1" advAuto="0"/>
      <p:bldP spid="447" grpId="33" animBg="1" advAuto="0"/>
      <p:bldP spid="448" grpId="37" animBg="1" advAuto="0"/>
      <p:bldP spid="449" grpId="3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tar formation"/>
          <p:cNvSpPr txBox="1">
            <a:spLocks noGrp="1"/>
          </p:cNvSpPr>
          <p:nvPr>
            <p:ph type="title"/>
          </p:nvPr>
        </p:nvSpPr>
        <p:spPr>
          <a:prstGeom prst="rect">
            <a:avLst/>
          </a:prstGeom>
        </p:spPr>
        <p:txBody>
          <a:bodyPr/>
          <a:lstStyle/>
          <a:p>
            <a:r>
              <a:t>Star formation</a:t>
            </a:r>
          </a:p>
        </p:txBody>
      </p:sp>
      <p:sp>
        <p:nvSpPr>
          <p:cNvPr id="453" name="Multiple effects related to star formation, magnetic effects, feedback need to be taken into account.…"/>
          <p:cNvSpPr txBox="1">
            <a:spLocks noGrp="1"/>
          </p:cNvSpPr>
          <p:nvPr>
            <p:ph type="body" sz="quarter" idx="1"/>
          </p:nvPr>
        </p:nvSpPr>
        <p:spPr>
          <a:xfrm>
            <a:off x="1689100" y="3149600"/>
            <a:ext cx="6532471" cy="9296400"/>
          </a:xfrm>
          <a:prstGeom prst="rect">
            <a:avLst/>
          </a:prstGeom>
        </p:spPr>
        <p:txBody>
          <a:bodyPr/>
          <a:lstStyle/>
          <a:p>
            <a:r>
              <a:t>Multiple effects related to star formation, magnetic effects, feedback need to be taken into account.</a:t>
            </a:r>
          </a:p>
          <a:p>
            <a:r>
              <a:t>Simulations show us an insight.</a:t>
            </a:r>
          </a:p>
        </p:txBody>
      </p:sp>
      <p:pic>
        <p:nvPicPr>
          <p:cNvPr id="454" name="Image" descr="Image"/>
          <p:cNvPicPr>
            <a:picLocks noChangeAspect="1"/>
          </p:cNvPicPr>
          <p:nvPr/>
        </p:nvPicPr>
        <p:blipFill>
          <a:blip r:embed="rId2">
            <a:extLst/>
          </a:blip>
          <a:stretch>
            <a:fillRect/>
          </a:stretch>
        </p:blipFill>
        <p:spPr>
          <a:xfrm>
            <a:off x="13427149" y="2690463"/>
            <a:ext cx="10419194" cy="494911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Formation of a massive star cluster by global collapse…"/>
          <p:cNvSpPr txBox="1">
            <a:spLocks noGrp="1"/>
          </p:cNvSpPr>
          <p:nvPr>
            <p:ph type="title"/>
          </p:nvPr>
        </p:nvSpPr>
        <p:spPr>
          <a:xfrm>
            <a:off x="1689100" y="-41327"/>
            <a:ext cx="21005800" cy="2286001"/>
          </a:xfrm>
          <a:prstGeom prst="rect">
            <a:avLst/>
          </a:prstGeom>
        </p:spPr>
        <p:txBody>
          <a:bodyPr/>
          <a:lstStyle/>
          <a:p>
            <a:pPr defTabSz="487044">
              <a:defRPr sz="6607"/>
            </a:pPr>
            <a:r>
              <a:t>Formation of a massive star cluster by global collapse</a:t>
            </a:r>
          </a:p>
          <a:p>
            <a:pPr defTabSz="487044">
              <a:defRPr sz="6607"/>
            </a:pPr>
            <a:r>
              <a:rPr u="sng">
                <a:hlinkClick r:id="rId2"/>
              </a:rPr>
              <a:t>http://www.mso.anu.edu.au/~krumholz/movies.html</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Formation of a massive star with radiation pressure feedback; left = face-on view, right = edge-on review, top = long view, bottom = zoom view…"/>
          <p:cNvSpPr txBox="1">
            <a:spLocks noGrp="1"/>
          </p:cNvSpPr>
          <p:nvPr>
            <p:ph type="title"/>
          </p:nvPr>
        </p:nvSpPr>
        <p:spPr>
          <a:prstGeom prst="rect">
            <a:avLst/>
          </a:prstGeom>
        </p:spPr>
        <p:txBody>
          <a:bodyPr/>
          <a:lstStyle/>
          <a:p>
            <a:pPr defTabSz="346709">
              <a:defRPr sz="4703"/>
            </a:pPr>
            <a:r>
              <a:t>Formation of a massive star with radiation pressure feedback; left = face-on view, right = edge-on review, top = long view, bottom = zoom view</a:t>
            </a:r>
          </a:p>
          <a:p>
            <a:pPr defTabSz="346709">
              <a:defRPr sz="4703"/>
            </a:pPr>
            <a:r>
              <a:rPr u="sng">
                <a:hlinkClick r:id="rId2"/>
              </a:rPr>
              <a:t>http://www.mso.anu.edu.au/~krumholz/movies.html</a:t>
            </a:r>
            <a:r>
              <a:t>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2">
            <a:extLst/>
          </a:blip>
          <a:srcRect t="2267" r="4547"/>
          <a:stretch>
            <a:fillRect/>
          </a:stretch>
        </p:blipFill>
        <p:spPr>
          <a:xfrm>
            <a:off x="6452846" y="-35322"/>
            <a:ext cx="17953276" cy="13786632"/>
          </a:xfrm>
          <a:prstGeom prst="rect">
            <a:avLst/>
          </a:prstGeom>
          <a:ln w="12700">
            <a:miter lim="400000"/>
          </a:ln>
        </p:spPr>
      </p:pic>
      <p:sp>
        <p:nvSpPr>
          <p:cNvPr id="463" name="How can we measure star-formation?"/>
          <p:cNvSpPr txBox="1">
            <a:spLocks noGrp="1"/>
          </p:cNvSpPr>
          <p:nvPr>
            <p:ph type="title"/>
          </p:nvPr>
        </p:nvSpPr>
        <p:spPr>
          <a:xfrm>
            <a:off x="542424" y="664320"/>
            <a:ext cx="4288737" cy="2286001"/>
          </a:xfrm>
          <a:prstGeom prst="rect">
            <a:avLst/>
          </a:prstGeom>
        </p:spPr>
        <p:txBody>
          <a:bodyPr/>
          <a:lstStyle>
            <a:lvl1pPr defTabSz="346709">
              <a:defRPr sz="4703"/>
            </a:lvl1pPr>
          </a:lstStyle>
          <a:p>
            <a:r>
              <a:t>How can we measure star-formation?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Image" descr="Image"/>
          <p:cNvPicPr>
            <a:picLocks noChangeAspect="1"/>
          </p:cNvPicPr>
          <p:nvPr/>
        </p:nvPicPr>
        <p:blipFill>
          <a:blip r:embed="rId2">
            <a:extLst/>
          </a:blip>
          <a:stretch>
            <a:fillRect/>
          </a:stretch>
        </p:blipFill>
        <p:spPr>
          <a:xfrm>
            <a:off x="6001677" y="-98506"/>
            <a:ext cx="18448151" cy="1383611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Image" descr="Image"/>
          <p:cNvPicPr>
            <a:picLocks noChangeAspect="1"/>
          </p:cNvPicPr>
          <p:nvPr/>
        </p:nvPicPr>
        <p:blipFill>
          <a:blip r:embed="rId2">
            <a:extLst/>
          </a:blip>
          <a:stretch>
            <a:fillRect/>
          </a:stretch>
        </p:blipFill>
        <p:spPr>
          <a:xfrm>
            <a:off x="6108577" y="-3430"/>
            <a:ext cx="18297148" cy="1372286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Image" descr="Image"/>
          <p:cNvPicPr>
            <a:picLocks noChangeAspect="1"/>
          </p:cNvPicPr>
          <p:nvPr/>
        </p:nvPicPr>
        <p:blipFill>
          <a:blip r:embed="rId2">
            <a:extLst/>
          </a:blip>
          <a:stretch>
            <a:fillRect/>
          </a:stretch>
        </p:blipFill>
        <p:spPr>
          <a:xfrm>
            <a:off x="6130628" y="-3430"/>
            <a:ext cx="18297149" cy="1372286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 name="Image" descr="Image"/>
          <p:cNvPicPr>
            <a:picLocks noChangeAspect="1"/>
          </p:cNvPicPr>
          <p:nvPr/>
        </p:nvPicPr>
        <p:blipFill>
          <a:blip r:embed="rId2">
            <a:extLst/>
          </a:blip>
          <a:stretch>
            <a:fillRect/>
          </a:stretch>
        </p:blipFill>
        <p:spPr>
          <a:xfrm>
            <a:off x="6095674" y="-4982"/>
            <a:ext cx="18288000" cy="13716001"/>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Other physical parameters"/>
          <p:cNvSpPr txBox="1">
            <a:spLocks noGrp="1"/>
          </p:cNvSpPr>
          <p:nvPr>
            <p:ph type="title"/>
          </p:nvPr>
        </p:nvSpPr>
        <p:spPr>
          <a:prstGeom prst="rect">
            <a:avLst/>
          </a:prstGeom>
        </p:spPr>
        <p:txBody>
          <a:bodyPr/>
          <a:lstStyle/>
          <a:p>
            <a:r>
              <a:t>Other physical parameters</a:t>
            </a:r>
          </a:p>
        </p:txBody>
      </p:sp>
      <p:sp>
        <p:nvSpPr>
          <p:cNvPr id="474" name="Similarly we can use emission/absorption lines to measure metallicity of galaxies…"/>
          <p:cNvSpPr txBox="1">
            <a:spLocks noGrp="1"/>
          </p:cNvSpPr>
          <p:nvPr>
            <p:ph type="body" idx="1"/>
          </p:nvPr>
        </p:nvSpPr>
        <p:spPr>
          <a:prstGeom prst="rect">
            <a:avLst/>
          </a:prstGeom>
        </p:spPr>
        <p:txBody>
          <a:bodyPr/>
          <a:lstStyle/>
          <a:p>
            <a:r>
              <a:t>Similarly we can use emission/absorption lines to measure metallicity of galaxies</a:t>
            </a:r>
          </a:p>
          <a:p>
            <a:r>
              <a:t>SFH, luminosity, or a combination using SED fitting techniques can tell us about stellar mass</a:t>
            </a:r>
          </a:p>
          <a:p>
            <a:r>
              <a:t>By modelling the observed spectra/SED with different dust laws, using FIR/submm spectra or comparing emission line ratios we can learn about dust</a:t>
            </a:r>
          </a:p>
          <a:p>
            <a:r>
              <a:t>We will revisit these tomorrow in a more practical way when we use SSP models to match with observations to infer galaxy properties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emi-analytic models"/>
          <p:cNvSpPr txBox="1">
            <a:spLocks noGrp="1"/>
          </p:cNvSpPr>
          <p:nvPr>
            <p:ph type="title"/>
          </p:nvPr>
        </p:nvSpPr>
        <p:spPr>
          <a:prstGeom prst="rect">
            <a:avLst/>
          </a:prstGeom>
        </p:spPr>
        <p:txBody>
          <a:bodyPr/>
          <a:lstStyle/>
          <a:p>
            <a:r>
              <a:t>Semi-analytic models</a:t>
            </a:r>
          </a:p>
        </p:txBody>
      </p:sp>
      <p:sp>
        <p:nvSpPr>
          <p:cNvPr id="188" name="Galaxies included to dark matter simulation by hand…"/>
          <p:cNvSpPr txBox="1">
            <a:spLocks noGrp="1"/>
          </p:cNvSpPr>
          <p:nvPr>
            <p:ph type="body" idx="1"/>
          </p:nvPr>
        </p:nvSpPr>
        <p:spPr>
          <a:prstGeom prst="rect">
            <a:avLst/>
          </a:prstGeom>
        </p:spPr>
        <p:txBody>
          <a:bodyPr/>
          <a:lstStyle/>
          <a:p>
            <a:r>
              <a:t>Galaxies included to dark matter simulation by hand</a:t>
            </a:r>
          </a:p>
          <a:p>
            <a:r>
              <a:t>Use analytical functions to explore the evolution</a:t>
            </a:r>
          </a:p>
          <a:p>
            <a:r>
              <a:t>Such simulations are fast to run and easy to explore model variations but are several simplified and doesn’t consider baryon-dark matter interactions and the IGM</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itle"/>
          <p:cNvSpPr txBox="1">
            <a:spLocks noGrp="1"/>
          </p:cNvSpPr>
          <p:nvPr>
            <p:ph type="title"/>
          </p:nvPr>
        </p:nvSpPr>
        <p:spPr>
          <a:prstGeom prst="rect">
            <a:avLst/>
          </a:prstGeom>
        </p:spPr>
        <p:txBody>
          <a:bodyPr/>
          <a:lstStyle/>
          <a:p>
            <a:endParaRPr/>
          </a:p>
        </p:txBody>
      </p:sp>
      <p:sp>
        <p:nvSpPr>
          <p:cNvPr id="477" name="Body"/>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A virtual Universe.mp4" descr="A virtual Universe.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558982" y="314427"/>
            <a:ext cx="23266036" cy="130871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123794" fill="hold"/>
                                        <p:tgtEl>
                                          <p:spTgt spid="19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9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SPs"/>
          <p:cNvSpPr txBox="1">
            <a:spLocks noGrp="1"/>
          </p:cNvSpPr>
          <p:nvPr>
            <p:ph type="title"/>
          </p:nvPr>
        </p:nvSpPr>
        <p:spPr>
          <a:xfrm>
            <a:off x="1247360" y="5715000"/>
            <a:ext cx="21005801" cy="2286000"/>
          </a:xfrm>
          <a:prstGeom prst="rect">
            <a:avLst/>
          </a:prstGeom>
        </p:spPr>
        <p:txBody>
          <a:bodyPr/>
          <a:lstStyle/>
          <a:p>
            <a:r>
              <a:t>SSPs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Building a SSP"/>
          <p:cNvSpPr txBox="1">
            <a:spLocks noGrp="1"/>
          </p:cNvSpPr>
          <p:nvPr>
            <p:ph type="title"/>
          </p:nvPr>
        </p:nvSpPr>
        <p:spPr>
          <a:prstGeom prst="rect">
            <a:avLst/>
          </a:prstGeom>
        </p:spPr>
        <p:txBody>
          <a:bodyPr/>
          <a:lstStyle/>
          <a:p>
            <a:r>
              <a:t>Building a SSP</a:t>
            </a:r>
          </a:p>
        </p:txBody>
      </p:sp>
      <p:sp>
        <p:nvSpPr>
          <p:cNvPr id="195" name="SSPs require three basic ingredients:…"/>
          <p:cNvSpPr txBox="1">
            <a:spLocks noGrp="1"/>
          </p:cNvSpPr>
          <p:nvPr>
            <p:ph type="body" sz="half" idx="1"/>
          </p:nvPr>
        </p:nvSpPr>
        <p:spPr>
          <a:xfrm>
            <a:off x="1689100" y="3149600"/>
            <a:ext cx="21005800" cy="4674295"/>
          </a:xfrm>
          <a:prstGeom prst="rect">
            <a:avLst/>
          </a:prstGeom>
        </p:spPr>
        <p:txBody>
          <a:bodyPr/>
          <a:lstStyle/>
          <a:p>
            <a:pPr marL="558800" indent="-558800" defTabSz="726440">
              <a:spcBef>
                <a:spcPts val="5100"/>
              </a:spcBef>
              <a:defRPr sz="4224"/>
            </a:pPr>
            <a:r>
              <a:t>SSPs require three basic ingredients:</a:t>
            </a:r>
          </a:p>
          <a:p>
            <a:pPr marL="1564639" lvl="1" indent="-782319" defTabSz="726440">
              <a:spcBef>
                <a:spcPts val="5100"/>
              </a:spcBef>
              <a:buSzPct val="100000"/>
              <a:buAutoNum type="arabicPeriod"/>
              <a:defRPr sz="4224"/>
            </a:pPr>
            <a:r>
              <a:t>Isochrones</a:t>
            </a:r>
          </a:p>
          <a:p>
            <a:pPr marL="1564639" lvl="1" indent="-782319" defTabSz="726440">
              <a:spcBef>
                <a:spcPts val="5100"/>
              </a:spcBef>
              <a:buSzPct val="100000"/>
              <a:buAutoNum type="arabicPeriod"/>
              <a:defRPr sz="4224"/>
            </a:pPr>
            <a:r>
              <a:t>Stellar libraries</a:t>
            </a:r>
          </a:p>
          <a:p>
            <a:pPr marL="1564639" lvl="1" indent="-782319" defTabSz="726440">
              <a:spcBef>
                <a:spcPts val="5100"/>
              </a:spcBef>
              <a:buSzPct val="100000"/>
              <a:buAutoNum type="arabicPeriod"/>
              <a:defRPr sz="4224"/>
            </a:pPr>
            <a:r>
              <a:t>IMF</a:t>
            </a:r>
          </a:p>
        </p:txBody>
      </p:sp>
      <p:pic>
        <p:nvPicPr>
          <p:cNvPr id="196" name="Screenshot 2018-11-19 14.43.25.png" descr="Screenshot 2018-11-19 14.43.25.png"/>
          <p:cNvPicPr>
            <a:picLocks noChangeAspect="1"/>
          </p:cNvPicPr>
          <p:nvPr/>
        </p:nvPicPr>
        <p:blipFill>
          <a:blip r:embed="rId2">
            <a:extLst/>
          </a:blip>
          <a:stretch>
            <a:fillRect/>
          </a:stretch>
        </p:blipFill>
        <p:spPr>
          <a:xfrm>
            <a:off x="3286689" y="8331894"/>
            <a:ext cx="17810622" cy="268338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IMF"/>
          <p:cNvSpPr txBox="1">
            <a:spLocks noGrp="1"/>
          </p:cNvSpPr>
          <p:nvPr>
            <p:ph type="title"/>
          </p:nvPr>
        </p:nvSpPr>
        <p:spPr>
          <a:prstGeom prst="rect">
            <a:avLst/>
          </a:prstGeom>
        </p:spPr>
        <p:txBody>
          <a:bodyPr/>
          <a:lstStyle/>
          <a:p>
            <a:r>
              <a:t>IMF</a:t>
            </a:r>
          </a:p>
        </p:txBody>
      </p:sp>
      <p:pic>
        <p:nvPicPr>
          <p:cNvPr id="199" name="Screenshot 2018-11-19 15.00.49.png" descr="Screenshot 2018-11-19 15.00.49.png"/>
          <p:cNvPicPr>
            <a:picLocks noChangeAspect="1"/>
          </p:cNvPicPr>
          <p:nvPr/>
        </p:nvPicPr>
        <p:blipFill>
          <a:blip r:embed="rId2">
            <a:extLst/>
          </a:blip>
          <a:stretch>
            <a:fillRect/>
          </a:stretch>
        </p:blipFill>
        <p:spPr>
          <a:xfrm>
            <a:off x="584200" y="2758285"/>
            <a:ext cx="13551094" cy="10557665"/>
          </a:xfrm>
          <a:prstGeom prst="rect">
            <a:avLst/>
          </a:prstGeom>
          <a:ln w="12700">
            <a:miter lim="400000"/>
          </a:ln>
        </p:spPr>
      </p:pic>
      <p:sp>
        <p:nvSpPr>
          <p:cNvPr id="200" name="The Initial mass function of a stellar population is the distribution of birth masses of stars at a given time"/>
          <p:cNvSpPr txBox="1">
            <a:spLocks noGrp="1"/>
          </p:cNvSpPr>
          <p:nvPr>
            <p:ph type="body" sz="half" idx="1"/>
          </p:nvPr>
        </p:nvSpPr>
        <p:spPr>
          <a:xfrm>
            <a:off x="14660364" y="1743124"/>
            <a:ext cx="8488760" cy="10229752"/>
          </a:xfrm>
          <a:prstGeom prst="rect">
            <a:avLst/>
          </a:prstGeom>
        </p:spPr>
        <p:txBody>
          <a:bodyPr/>
          <a:lstStyle>
            <a:lvl1pPr marL="0" indent="0">
              <a:buSzTx/>
              <a:buNone/>
            </a:lvl1pPr>
          </a:lstStyle>
          <a:p>
            <a:r>
              <a:t>The Initial mass function of a stellar population is the distribution of birth masses of stars at a given time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2">
            <a:extLst/>
          </a:blip>
          <a:stretch>
            <a:fillRect/>
          </a:stretch>
        </p:blipFill>
        <p:spPr>
          <a:xfrm>
            <a:off x="2457450" y="6223000"/>
            <a:ext cx="19469100" cy="12700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1820</Words>
  <Application>Microsoft Macintosh PowerPoint</Application>
  <PresentationFormat>Custom</PresentationFormat>
  <Paragraphs>202</Paragraphs>
  <Slides>40</Slides>
  <Notes>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American Typewriter</vt:lpstr>
      <vt:lpstr>Arial</vt:lpstr>
      <vt:lpstr>Avenir Light</vt:lpstr>
      <vt:lpstr>Avenir Medium</vt:lpstr>
      <vt:lpstr>Chalkboard</vt:lpstr>
      <vt:lpstr>Chalkduster</vt:lpstr>
      <vt:lpstr>Helvetica Neue</vt:lpstr>
      <vt:lpstr>Helvetica Neue Light</vt:lpstr>
      <vt:lpstr>Helvetica Neue Medium</vt:lpstr>
      <vt:lpstr>Times</vt:lpstr>
      <vt:lpstr>Black</vt:lpstr>
      <vt:lpstr>Introduction to SSP modelling</vt:lpstr>
      <vt:lpstr>Why it is necessary to model</vt:lpstr>
      <vt:lpstr>Hydrodanimical simulations</vt:lpstr>
      <vt:lpstr>Semi-analytic models</vt:lpstr>
      <vt:lpstr>PowerPoint Presentation</vt:lpstr>
      <vt:lpstr>SSPs</vt:lpstr>
      <vt:lpstr>Building a SSP</vt:lpstr>
      <vt:lpstr>IMF</vt:lpstr>
      <vt:lpstr>PowerPoint Presentation</vt:lpstr>
      <vt:lpstr>PowerPoint Presentation</vt:lpstr>
      <vt:lpstr>IMF is the number distribution of stars in logarithmic bins in a stellar population</vt:lpstr>
      <vt:lpstr>PowerPoint Presentation</vt:lpstr>
      <vt:lpstr>The IMF is fundamental </vt:lpstr>
      <vt:lpstr>IMF can be probed using direct  or  indirect methods</vt:lpstr>
      <vt:lpstr>Historically we consider the IMF to be universal between Any &amp; all types of galaxies</vt:lpstr>
      <vt:lpstr>It is extremely difficult to imagine that the observed complexity of star formation results in a universal IMF (Kennicutt  1998)</vt:lpstr>
      <vt:lpstr>ETG absorption line/SSP studies show IMF variation with velocity dispersion</vt:lpstr>
      <vt:lpstr>ATLAS3D showed that regardless of the dark matter profile used IMF systematically changes as a function of stellar velocity dispersion </vt:lpstr>
      <vt:lpstr>Isochrones </vt:lpstr>
      <vt:lpstr>Isochrones </vt:lpstr>
      <vt:lpstr>Isochrones</vt:lpstr>
      <vt:lpstr>Isochrones</vt:lpstr>
      <vt:lpstr>Stellar spectra</vt:lpstr>
      <vt:lpstr>Stellar spectra</vt:lpstr>
      <vt:lpstr>Stellar Spectra</vt:lpstr>
      <vt:lpstr>Stellar remnants are also necessary  to account for the total mass budget of a galaxy</vt:lpstr>
      <vt:lpstr>Composite stellar populations</vt:lpstr>
      <vt:lpstr>PowerPoint Presentation</vt:lpstr>
      <vt:lpstr>Nebular emission</vt:lpstr>
      <vt:lpstr>PowerPoint Presentation</vt:lpstr>
      <vt:lpstr>Star formation</vt:lpstr>
      <vt:lpstr>Formation of a massive star cluster by global collapse http://www.mso.anu.edu.au/~krumholz/movies.html</vt:lpstr>
      <vt:lpstr>Formation of a massive star with radiation pressure feedback; left = face-on view, right = edge-on review, top = long view, bottom = zoom view http://www.mso.anu.edu.au/~krumholz/movies.html </vt:lpstr>
      <vt:lpstr>How can we measure star-formation?</vt:lpstr>
      <vt:lpstr>PowerPoint Presentation</vt:lpstr>
      <vt:lpstr>PowerPoint Presentation</vt:lpstr>
      <vt:lpstr>PowerPoint Presentation</vt:lpstr>
      <vt:lpstr>PowerPoint Presentation</vt:lpstr>
      <vt:lpstr>Other physical parameters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SSP modelling</dc:title>
  <cp:lastModifiedBy>Themiya Nanayakkara</cp:lastModifiedBy>
  <cp:revision>1</cp:revision>
  <dcterms:modified xsi:type="dcterms:W3CDTF">2018-11-30T19:26:23Z</dcterms:modified>
</cp:coreProperties>
</file>